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73" r:id="rId2"/>
  </p:sldMasterIdLst>
  <p:notesMasterIdLst>
    <p:notesMasterId r:id="rId14"/>
  </p:notesMasterIdLst>
  <p:sldIdLst>
    <p:sldId id="256" r:id="rId3"/>
    <p:sldId id="290" r:id="rId4"/>
    <p:sldId id="289" r:id="rId5"/>
    <p:sldId id="286" r:id="rId6"/>
    <p:sldId id="268" r:id="rId7"/>
    <p:sldId id="269" r:id="rId8"/>
    <p:sldId id="263" r:id="rId9"/>
    <p:sldId id="264" r:id="rId10"/>
    <p:sldId id="288" r:id="rId11"/>
    <p:sldId id="266" r:id="rId12"/>
    <p:sldId id="265" r:id="rId13"/>
  </p:sldIdLst>
  <p:sldSz cx="9144000" cy="6858000" type="screen4x3"/>
  <p:notesSz cx="6889750" cy="100203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Roboto" panose="020B0604020202020204" charset="0"/>
      <p:regular r:id="rId19"/>
      <p:bold r:id="rId20"/>
      <p:italic r:id="rId21"/>
      <p:boldItalic r:id="rId22"/>
    </p:embeddedFont>
    <p:embeddedFont>
      <p:font typeface="Montserrat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2" autoAdjust="0"/>
    <p:restoredTop sz="94660"/>
  </p:normalViewPr>
  <p:slideViewPr>
    <p:cSldViewPr snapToGrid="0">
      <p:cViewPr varScale="1">
        <p:scale>
          <a:sx n="66" d="100"/>
          <a:sy n="66" d="100"/>
        </p:scale>
        <p:origin x="150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85558" cy="502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02597" y="0"/>
            <a:ext cx="2985558" cy="502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90625" y="1252538"/>
            <a:ext cx="4508500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8975" y="4822269"/>
            <a:ext cx="551180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517547"/>
            <a:ext cx="2985558" cy="502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02597" y="9517547"/>
            <a:ext cx="2985558" cy="502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pt-BR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366737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 txBox="1">
            <a:spLocks noGrp="1"/>
          </p:cNvSpPr>
          <p:nvPr>
            <p:ph type="body" idx="1"/>
          </p:nvPr>
        </p:nvSpPr>
        <p:spPr>
          <a:xfrm>
            <a:off x="688975" y="4822269"/>
            <a:ext cx="551180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1" name="Google Shape;1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8500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413480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d4e5d5aa7a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8500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d4e5d5aa7a_0_626:notes"/>
          <p:cNvSpPr txBox="1">
            <a:spLocks noGrp="1"/>
          </p:cNvSpPr>
          <p:nvPr>
            <p:ph type="body" idx="1"/>
          </p:nvPr>
        </p:nvSpPr>
        <p:spPr>
          <a:xfrm>
            <a:off x="688975" y="4822269"/>
            <a:ext cx="5511900" cy="3945600"/>
          </a:xfrm>
          <a:prstGeom prst="rect">
            <a:avLst/>
          </a:prstGeom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4" name="Google Shape;284;gd4e5d5aa7a_0_626:notes"/>
          <p:cNvSpPr txBox="1">
            <a:spLocks noGrp="1"/>
          </p:cNvSpPr>
          <p:nvPr>
            <p:ph type="sldNum" idx="12"/>
          </p:nvPr>
        </p:nvSpPr>
        <p:spPr>
          <a:xfrm>
            <a:off x="3902597" y="9517547"/>
            <a:ext cx="2985600" cy="502800"/>
          </a:xfrm>
          <a:prstGeom prst="rect">
            <a:avLst/>
          </a:prstGeom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pt-BR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7955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9:notes"/>
          <p:cNvSpPr txBox="1">
            <a:spLocks noGrp="1"/>
          </p:cNvSpPr>
          <p:nvPr>
            <p:ph type="body" idx="1"/>
          </p:nvPr>
        </p:nvSpPr>
        <p:spPr>
          <a:xfrm>
            <a:off x="688975" y="4822269"/>
            <a:ext cx="551180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0" name="Google Shape;29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8500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67049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eca32ee08e_0_0:notes"/>
          <p:cNvSpPr txBox="1">
            <a:spLocks noGrp="1"/>
          </p:cNvSpPr>
          <p:nvPr>
            <p:ph type="body" idx="1"/>
          </p:nvPr>
        </p:nvSpPr>
        <p:spPr>
          <a:xfrm>
            <a:off x="688975" y="4822269"/>
            <a:ext cx="55119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geca32ee08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8500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52890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f1125be02a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8500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gf1125be02a_0_103:notes"/>
          <p:cNvSpPr txBox="1">
            <a:spLocks noGrp="1"/>
          </p:cNvSpPr>
          <p:nvPr>
            <p:ph type="body" idx="1"/>
          </p:nvPr>
        </p:nvSpPr>
        <p:spPr>
          <a:xfrm>
            <a:off x="688975" y="4822269"/>
            <a:ext cx="55119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04" name="Google Shape;204;gf1125be02a_0_103:notes"/>
          <p:cNvSpPr txBox="1">
            <a:spLocks noGrp="1"/>
          </p:cNvSpPr>
          <p:nvPr>
            <p:ph type="sldNum" idx="12"/>
          </p:nvPr>
        </p:nvSpPr>
        <p:spPr>
          <a:xfrm>
            <a:off x="3902597" y="9517547"/>
            <a:ext cx="29856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9648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" name="Google Shape;1909;gb0ade47dd6_0_170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0" name="Google Shape;1910;gb0ade47dd6_0_170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5047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d4e5d5aa7a_0_335:notes"/>
          <p:cNvSpPr txBox="1">
            <a:spLocks noGrp="1"/>
          </p:cNvSpPr>
          <p:nvPr>
            <p:ph type="body" idx="1"/>
          </p:nvPr>
        </p:nvSpPr>
        <p:spPr>
          <a:xfrm>
            <a:off x="688975" y="4822269"/>
            <a:ext cx="5511900" cy="3945600"/>
          </a:xfrm>
          <a:prstGeom prst="rect">
            <a:avLst/>
          </a:prstGeom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d4e5d5aa7a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8500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6249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d4e5d5aa7a_0_430:notes"/>
          <p:cNvSpPr txBox="1">
            <a:spLocks noGrp="1"/>
          </p:cNvSpPr>
          <p:nvPr>
            <p:ph type="body" idx="1"/>
          </p:nvPr>
        </p:nvSpPr>
        <p:spPr>
          <a:xfrm>
            <a:off x="688975" y="4822269"/>
            <a:ext cx="5511900" cy="3945600"/>
          </a:xfrm>
          <a:prstGeom prst="rect">
            <a:avLst/>
          </a:prstGeom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gd4e5d5aa7a_0_4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8500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6389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d4e5d5aa7a_0_6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8500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d4e5d5aa7a_0_620:notes"/>
          <p:cNvSpPr txBox="1">
            <a:spLocks noGrp="1"/>
          </p:cNvSpPr>
          <p:nvPr>
            <p:ph type="body" idx="1"/>
          </p:nvPr>
        </p:nvSpPr>
        <p:spPr>
          <a:xfrm>
            <a:off x="688975" y="4822269"/>
            <a:ext cx="5511900" cy="3945600"/>
          </a:xfrm>
          <a:prstGeom prst="rect">
            <a:avLst/>
          </a:prstGeom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7" name="Google Shape;277;gd4e5d5aa7a_0_620:notes"/>
          <p:cNvSpPr txBox="1">
            <a:spLocks noGrp="1"/>
          </p:cNvSpPr>
          <p:nvPr>
            <p:ph type="sldNum" idx="12"/>
          </p:nvPr>
        </p:nvSpPr>
        <p:spPr>
          <a:xfrm>
            <a:off x="3902597" y="9517547"/>
            <a:ext cx="2985600" cy="502800"/>
          </a:xfrm>
          <a:prstGeom prst="rect">
            <a:avLst/>
          </a:prstGeom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pt-BR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4490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d4e5d5aa7a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8500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d4e5d5aa7a_0_626:notes"/>
          <p:cNvSpPr txBox="1">
            <a:spLocks noGrp="1"/>
          </p:cNvSpPr>
          <p:nvPr>
            <p:ph type="body" idx="1"/>
          </p:nvPr>
        </p:nvSpPr>
        <p:spPr>
          <a:xfrm>
            <a:off x="688975" y="4822269"/>
            <a:ext cx="5511900" cy="3945600"/>
          </a:xfrm>
          <a:prstGeom prst="rect">
            <a:avLst/>
          </a:prstGeom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gd4e5d5aa7a_0_626:notes"/>
          <p:cNvSpPr txBox="1">
            <a:spLocks noGrp="1"/>
          </p:cNvSpPr>
          <p:nvPr>
            <p:ph type="sldNum" idx="12"/>
          </p:nvPr>
        </p:nvSpPr>
        <p:spPr>
          <a:xfrm>
            <a:off x="3902597" y="9517547"/>
            <a:ext cx="2985600" cy="502800"/>
          </a:xfrm>
          <a:prstGeom prst="rect">
            <a:avLst/>
          </a:prstGeom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pt-BR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3324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d4e5d5aa7a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8500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d4e5d5aa7a_0_626:notes"/>
          <p:cNvSpPr txBox="1">
            <a:spLocks noGrp="1"/>
          </p:cNvSpPr>
          <p:nvPr>
            <p:ph type="body" idx="1"/>
          </p:nvPr>
        </p:nvSpPr>
        <p:spPr>
          <a:xfrm>
            <a:off x="688975" y="4822269"/>
            <a:ext cx="5511900" cy="3945600"/>
          </a:xfrm>
          <a:prstGeom prst="rect">
            <a:avLst/>
          </a:prstGeom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gd4e5d5aa7a_0_626:notes"/>
          <p:cNvSpPr txBox="1">
            <a:spLocks noGrp="1"/>
          </p:cNvSpPr>
          <p:nvPr>
            <p:ph type="sldNum" idx="12"/>
          </p:nvPr>
        </p:nvSpPr>
        <p:spPr>
          <a:xfrm>
            <a:off x="3902597" y="9517547"/>
            <a:ext cx="2985600" cy="502800"/>
          </a:xfrm>
          <a:prstGeom prst="rect">
            <a:avLst/>
          </a:prstGeom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pt-BR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6245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19" name="Google Shape;1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41790" y="184009"/>
            <a:ext cx="2133600" cy="468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85" name="Google Shape;8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41790" y="184009"/>
            <a:ext cx="2133600" cy="468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uas Partes de Conteúdo">
  <p:cSld name="1_Duas Partes de Conteúdo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body" idx="1"/>
          </p:nvPr>
        </p:nvSpPr>
        <p:spPr>
          <a:xfrm>
            <a:off x="533400" y="533400"/>
            <a:ext cx="3949967" cy="3767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body" idx="2"/>
          </p:nvPr>
        </p:nvSpPr>
        <p:spPr>
          <a:xfrm>
            <a:off x="4662362" y="533400"/>
            <a:ext cx="3948238" cy="3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019877"/>
              </a:buClr>
              <a:buSzPts val="4400"/>
              <a:buFont typeface="Calibri"/>
              <a:buNone/>
              <a:defRPr b="1">
                <a:solidFill>
                  <a:srgbClr val="01987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7" name="Google Shape;127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8" name="Google Shape;12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131" name="Google Shape;131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41790" y="184009"/>
            <a:ext cx="2133600" cy="468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136" name="Google Shape;136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41790" y="184009"/>
            <a:ext cx="2133600" cy="468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019877"/>
              </a:buClr>
              <a:buSzPts val="4400"/>
              <a:buFont typeface="Calibri"/>
              <a:buNone/>
              <a:defRPr b="1">
                <a:solidFill>
                  <a:srgbClr val="01987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49" name="Google Shape;149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152" name="Google Shape;152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41790" y="184009"/>
            <a:ext cx="2133600" cy="468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6" name="Google Shape;156;p2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57" name="Google Shape;157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160" name="Google Shape;160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41790" y="184009"/>
            <a:ext cx="2133600" cy="468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2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65" name="Google Shape;165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168" name="Google Shape;16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41790" y="184009"/>
            <a:ext cx="2133600" cy="468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9877"/>
              </a:buClr>
              <a:buSzPts val="4400"/>
              <a:buFont typeface="Calibri"/>
              <a:buNone/>
              <a:defRPr b="1">
                <a:solidFill>
                  <a:srgbClr val="01987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26" name="Google Shape;26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41790" y="184009"/>
            <a:ext cx="2133600" cy="468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4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175" name="Google Shape;175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41790" y="184009"/>
            <a:ext cx="2133600" cy="468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5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uas Partes de Conteúdo">
  <p:cSld name="1_Duas Partes de Conteúdo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"/>
          <p:cNvSpPr txBox="1">
            <a:spLocks noGrp="1"/>
          </p:cNvSpPr>
          <p:nvPr>
            <p:ph type="title"/>
          </p:nvPr>
        </p:nvSpPr>
        <p:spPr>
          <a:xfrm>
            <a:off x="533400" y="4495800"/>
            <a:ext cx="6555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6"/>
          <p:cNvSpPr txBox="1">
            <a:spLocks noGrp="1"/>
          </p:cNvSpPr>
          <p:nvPr>
            <p:ph type="body" idx="1"/>
          </p:nvPr>
        </p:nvSpPr>
        <p:spPr>
          <a:xfrm>
            <a:off x="533400" y="533400"/>
            <a:ext cx="3950100" cy="3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26"/>
          <p:cNvSpPr txBox="1">
            <a:spLocks noGrp="1"/>
          </p:cNvSpPr>
          <p:nvPr>
            <p:ph type="body" idx="2"/>
          </p:nvPr>
        </p:nvSpPr>
        <p:spPr>
          <a:xfrm>
            <a:off x="4662362" y="533400"/>
            <a:ext cx="3948300" cy="37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9877"/>
              </a:buClr>
              <a:buSzPts val="4400"/>
              <a:buFont typeface="Calibri"/>
              <a:buNone/>
              <a:defRPr b="1">
                <a:solidFill>
                  <a:srgbClr val="01987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32" name="Google Shape;32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41790" y="184009"/>
            <a:ext cx="2133600" cy="468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9877"/>
              </a:buClr>
              <a:buSzPts val="4400"/>
              <a:buFont typeface="Calibri"/>
              <a:buNone/>
              <a:defRPr b="1">
                <a:solidFill>
                  <a:srgbClr val="01987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42" name="Google Shape;4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41790" y="184009"/>
            <a:ext cx="2133600" cy="468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9877"/>
              </a:buClr>
              <a:buSzPts val="4400"/>
              <a:buFont typeface="Calibri"/>
              <a:buNone/>
              <a:defRPr b="1">
                <a:solidFill>
                  <a:srgbClr val="01987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50" name="Google Shape;50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41790" y="184009"/>
            <a:ext cx="2133600" cy="468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70" name="Google Shape;70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41790" y="184009"/>
            <a:ext cx="2133600" cy="468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78" name="Google Shape;78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41790" y="184009"/>
            <a:ext cx="2133600" cy="468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541735"/>
            <a:ext cx="9144000" cy="2316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7"/>
          <p:cNvPicPr preferRelativeResize="0"/>
          <p:nvPr/>
        </p:nvPicPr>
        <p:blipFill rotWithShape="1">
          <a:blip r:embed="rId4">
            <a:alphaModFix/>
          </a:blip>
          <a:srcRect b="7089"/>
          <a:stretch/>
        </p:blipFill>
        <p:spPr>
          <a:xfrm>
            <a:off x="0" y="0"/>
            <a:ext cx="9144000" cy="4725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5"/>
          <p:cNvSpPr txBox="1"/>
          <p:nvPr/>
        </p:nvSpPr>
        <p:spPr>
          <a:xfrm>
            <a:off x="2906355" y="847105"/>
            <a:ext cx="374099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solidFill>
                  <a:srgbClr val="019877"/>
                </a:solidFill>
                <a:latin typeface="Calibri"/>
                <a:ea typeface="Calibri"/>
                <a:cs typeface="Calibri"/>
                <a:sym typeface="Calibri"/>
              </a:rPr>
              <a:t>Mídias Sociais</a:t>
            </a:r>
            <a:endParaRPr sz="3600" b="1" dirty="0">
              <a:solidFill>
                <a:srgbClr val="01987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35"/>
          <p:cNvSpPr txBox="1"/>
          <p:nvPr/>
        </p:nvSpPr>
        <p:spPr>
          <a:xfrm>
            <a:off x="672756" y="2500326"/>
            <a:ext cx="3544664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0160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sz="20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xmlns="" id="{19D5CE40-CBA4-4E92-8DB7-3FE5A02F0798}"/>
              </a:ext>
            </a:extLst>
          </p:cNvPr>
          <p:cNvGrpSpPr/>
          <p:nvPr/>
        </p:nvGrpSpPr>
        <p:grpSpPr>
          <a:xfrm>
            <a:off x="222846" y="2288522"/>
            <a:ext cx="4289779" cy="1335898"/>
            <a:chOff x="-149416" y="2503055"/>
            <a:chExt cx="4572000" cy="1335898"/>
          </a:xfrm>
        </p:grpSpPr>
        <p:sp>
          <p:nvSpPr>
            <p:cNvPr id="5" name="Retângulo 4"/>
            <p:cNvSpPr/>
            <p:nvPr/>
          </p:nvSpPr>
          <p:spPr>
            <a:xfrm>
              <a:off x="-149416" y="3438843"/>
              <a:ext cx="4572000" cy="4001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ctr">
                <a:buSzPts val="3300"/>
              </a:pP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www.nascente.cefetmg.br</a:t>
              </a:r>
            </a:p>
          </p:txBody>
        </p:sp>
        <p:pic>
          <p:nvPicPr>
            <p:cNvPr id="8" name="Imagem 7">
              <a:extLst>
                <a:ext uri="{FF2B5EF4-FFF2-40B4-BE49-F238E27FC236}">
                  <a16:creationId xmlns:a16="http://schemas.microsoft.com/office/drawing/2014/main" xmlns="" id="{567F775F-DD30-4C7E-BD69-80C68C01E5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429" t="3851" r="80200" b="-1"/>
            <a:stretch/>
          </p:blipFill>
          <p:spPr>
            <a:xfrm>
              <a:off x="1605812" y="2503055"/>
              <a:ext cx="796260" cy="818290"/>
            </a:xfrm>
            <a:prstGeom prst="rect">
              <a:avLst/>
            </a:prstGeom>
          </p:spPr>
        </p:pic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xmlns="" id="{B82AC9B0-9384-4A1D-AFEF-3569706AC9C2}"/>
              </a:ext>
            </a:extLst>
          </p:cNvPr>
          <p:cNvGrpSpPr/>
          <p:nvPr/>
        </p:nvGrpSpPr>
        <p:grpSpPr>
          <a:xfrm>
            <a:off x="756722" y="5204577"/>
            <a:ext cx="2853677" cy="1449590"/>
            <a:chOff x="4307880" y="4880944"/>
            <a:chExt cx="2853677" cy="1449590"/>
          </a:xfrm>
        </p:grpSpPr>
        <p:pic>
          <p:nvPicPr>
            <p:cNvPr id="1026" name="Picture 2" descr="Email Marketing: será o seu fim? As pessoas ainda abrem e-mails?">
              <a:extLst>
                <a:ext uri="{FF2B5EF4-FFF2-40B4-BE49-F238E27FC236}">
                  <a16:creationId xmlns:a16="http://schemas.microsoft.com/office/drawing/2014/main" xmlns="" id="{E58A8167-FC86-4FF4-8C83-7CA4DAE3A4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9201" y="4880944"/>
              <a:ext cx="1111036" cy="1111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xmlns="" id="{0195C583-44CD-46F9-AD14-1E72F141C0AC}"/>
                </a:ext>
              </a:extLst>
            </p:cNvPr>
            <p:cNvSpPr/>
            <p:nvPr/>
          </p:nvSpPr>
          <p:spPr>
            <a:xfrm>
              <a:off x="4307880" y="5991980"/>
              <a:ext cx="285367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600" dirty="0" smtClean="0">
                  <a:solidFill>
                    <a:sysClr val="windowText" lastClr="000000"/>
                  </a:solidFill>
                  <a:latin typeface="Roboto" panose="020B0604020202020204" charset="0"/>
                  <a:ea typeface="Roboto" panose="020B0604020202020204" charset="0"/>
                </a:rPr>
                <a:t>marcos.ramos@cefetmg.br</a:t>
              </a:r>
            </a:p>
          </p:txBody>
        </p:sp>
      </p:grpSp>
      <p:pic>
        <p:nvPicPr>
          <p:cNvPr id="29" name="Google Shape;296;gc0462abda7_0_6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41198" y="2282105"/>
            <a:ext cx="941642" cy="82470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tângulo 8"/>
          <p:cNvSpPr/>
          <p:nvPr/>
        </p:nvSpPr>
        <p:spPr>
          <a:xfrm>
            <a:off x="4884862" y="3222130"/>
            <a:ext cx="32015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algn="ctr">
              <a:buSzPts val="3300"/>
            </a:pPr>
            <a:r>
              <a:rPr lang="en-US" sz="2000" dirty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</a:rPr>
              <a:t>@</a:t>
            </a:r>
            <a:r>
              <a:rPr lang="en-US" sz="2000" dirty="0" err="1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</a:rPr>
              <a:t>nascenteincubadora</a:t>
            </a:r>
            <a:endParaRPr lang="en-US" sz="2000" dirty="0">
              <a:solidFill>
                <a:schemeClr val="dk1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pic>
        <p:nvPicPr>
          <p:cNvPr id="30" name="Google Shape;297;gc0462abda7_0_6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50285" y="3781084"/>
            <a:ext cx="866550" cy="867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tângulo 13"/>
          <p:cNvSpPr/>
          <p:nvPr/>
        </p:nvSpPr>
        <p:spPr>
          <a:xfrm>
            <a:off x="622551" y="4640982"/>
            <a:ext cx="33041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SzPts val="3300"/>
            </a:pPr>
            <a:r>
              <a:rPr lang="pt-B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sym typeface="Calibri"/>
              </a:rPr>
              <a:t>linkedIn.com/</a:t>
            </a:r>
            <a:r>
              <a:rPr lang="pt-B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sym typeface="Calibri"/>
              </a:rPr>
              <a:t>nascenteincubadora</a:t>
            </a:r>
            <a:endParaRPr lang="pt-BR" dirty="0">
              <a:solidFill>
                <a:schemeClr val="tx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sym typeface="Calibri"/>
            </a:endParaRPr>
          </a:p>
        </p:txBody>
      </p:sp>
      <p:grpSp>
        <p:nvGrpSpPr>
          <p:cNvPr id="31" name="Google Shape;2042;p69"/>
          <p:cNvGrpSpPr/>
          <p:nvPr/>
        </p:nvGrpSpPr>
        <p:grpSpPr>
          <a:xfrm>
            <a:off x="6592747" y="3914240"/>
            <a:ext cx="593597" cy="589062"/>
            <a:chOff x="266768" y="1721375"/>
            <a:chExt cx="397907" cy="397887"/>
          </a:xfrm>
          <a:solidFill>
            <a:srgbClr val="009977"/>
          </a:solidFill>
        </p:grpSpPr>
        <p:sp>
          <p:nvSpPr>
            <p:cNvPr id="32" name="Google Shape;2043;p69"/>
            <p:cNvSpPr/>
            <p:nvPr/>
          </p:nvSpPr>
          <p:spPr>
            <a:xfrm>
              <a:off x="454843" y="1791037"/>
              <a:ext cx="136218" cy="328222"/>
            </a:xfrm>
            <a:custGeom>
              <a:avLst/>
              <a:gdLst/>
              <a:ahLst/>
              <a:cxnLst/>
              <a:rect l="l" t="t" r="r" b="b"/>
              <a:pathLst>
                <a:path w="6527" h="15727" extrusionOk="0">
                  <a:moveTo>
                    <a:pt x="4957" y="1"/>
                  </a:moveTo>
                  <a:cubicBezTo>
                    <a:pt x="4645" y="1"/>
                    <a:pt x="4336" y="24"/>
                    <a:pt x="4028" y="69"/>
                  </a:cubicBezTo>
                  <a:cubicBezTo>
                    <a:pt x="2588" y="280"/>
                    <a:pt x="1700" y="890"/>
                    <a:pt x="1675" y="2250"/>
                  </a:cubicBezTo>
                  <a:lnTo>
                    <a:pt x="1675" y="5040"/>
                  </a:lnTo>
                  <a:cubicBezTo>
                    <a:pt x="1675" y="5348"/>
                    <a:pt x="1426" y="5599"/>
                    <a:pt x="1118" y="5599"/>
                  </a:cubicBezTo>
                  <a:lnTo>
                    <a:pt x="0" y="5599"/>
                  </a:lnTo>
                  <a:lnTo>
                    <a:pt x="0" y="6715"/>
                  </a:lnTo>
                  <a:lnTo>
                    <a:pt x="1118" y="6715"/>
                  </a:lnTo>
                  <a:cubicBezTo>
                    <a:pt x="1426" y="6715"/>
                    <a:pt x="1675" y="6965"/>
                    <a:pt x="1675" y="7274"/>
                  </a:cubicBezTo>
                  <a:lnTo>
                    <a:pt x="1675" y="15727"/>
                  </a:lnTo>
                  <a:lnTo>
                    <a:pt x="3352" y="15727"/>
                  </a:lnTo>
                  <a:lnTo>
                    <a:pt x="3352" y="7274"/>
                  </a:lnTo>
                  <a:cubicBezTo>
                    <a:pt x="3352" y="6965"/>
                    <a:pt x="3602" y="6715"/>
                    <a:pt x="3910" y="6715"/>
                  </a:cubicBezTo>
                  <a:lnTo>
                    <a:pt x="5709" y="6715"/>
                  </a:lnTo>
                  <a:lnTo>
                    <a:pt x="5987" y="5599"/>
                  </a:lnTo>
                  <a:lnTo>
                    <a:pt x="3910" y="5599"/>
                  </a:lnTo>
                  <a:cubicBezTo>
                    <a:pt x="3602" y="5599"/>
                    <a:pt x="3352" y="5348"/>
                    <a:pt x="3352" y="5040"/>
                  </a:cubicBezTo>
                  <a:lnTo>
                    <a:pt x="3352" y="3253"/>
                  </a:lnTo>
                  <a:cubicBezTo>
                    <a:pt x="3352" y="2316"/>
                    <a:pt x="3942" y="1677"/>
                    <a:pt x="4968" y="1504"/>
                  </a:cubicBezTo>
                  <a:cubicBezTo>
                    <a:pt x="5157" y="1473"/>
                    <a:pt x="5339" y="1460"/>
                    <a:pt x="5511" y="1460"/>
                  </a:cubicBezTo>
                  <a:cubicBezTo>
                    <a:pt x="5810" y="1460"/>
                    <a:pt x="6082" y="1498"/>
                    <a:pt x="6324" y="1546"/>
                  </a:cubicBezTo>
                  <a:lnTo>
                    <a:pt x="6526" y="182"/>
                  </a:lnTo>
                  <a:cubicBezTo>
                    <a:pt x="5988" y="62"/>
                    <a:pt x="5468" y="1"/>
                    <a:pt x="4957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044;p69"/>
            <p:cNvSpPr/>
            <p:nvPr/>
          </p:nvSpPr>
          <p:spPr>
            <a:xfrm>
              <a:off x="266768" y="1721375"/>
              <a:ext cx="397907" cy="397887"/>
            </a:xfrm>
            <a:custGeom>
              <a:avLst/>
              <a:gdLst/>
              <a:ahLst/>
              <a:cxnLst/>
              <a:rect l="l" t="t" r="r" b="b"/>
              <a:pathLst>
                <a:path w="19066" h="19065" extrusionOk="0">
                  <a:moveTo>
                    <a:pt x="2794" y="0"/>
                  </a:moveTo>
                  <a:cubicBezTo>
                    <a:pt x="1255" y="0"/>
                    <a:pt x="1" y="1253"/>
                    <a:pt x="1" y="2793"/>
                  </a:cubicBezTo>
                  <a:lnTo>
                    <a:pt x="1" y="16271"/>
                  </a:lnTo>
                  <a:cubicBezTo>
                    <a:pt x="1" y="17812"/>
                    <a:pt x="1255" y="19065"/>
                    <a:pt x="2794" y="19065"/>
                  </a:cubicBezTo>
                  <a:lnTo>
                    <a:pt x="9571" y="19065"/>
                  </a:lnTo>
                  <a:lnTo>
                    <a:pt x="9571" y="11171"/>
                  </a:lnTo>
                  <a:lnTo>
                    <a:pt x="8453" y="11171"/>
                  </a:lnTo>
                  <a:cubicBezTo>
                    <a:pt x="8145" y="11171"/>
                    <a:pt x="7896" y="10920"/>
                    <a:pt x="7896" y="10612"/>
                  </a:cubicBezTo>
                  <a:lnTo>
                    <a:pt x="7896" y="8378"/>
                  </a:lnTo>
                  <a:cubicBezTo>
                    <a:pt x="7896" y="8070"/>
                    <a:pt x="8145" y="7819"/>
                    <a:pt x="8453" y="7819"/>
                  </a:cubicBezTo>
                  <a:lnTo>
                    <a:pt x="9571" y="7819"/>
                  </a:lnTo>
                  <a:lnTo>
                    <a:pt x="9571" y="5836"/>
                  </a:lnTo>
                  <a:cubicBezTo>
                    <a:pt x="9571" y="3710"/>
                    <a:pt x="10741" y="2615"/>
                    <a:pt x="12878" y="2302"/>
                  </a:cubicBezTo>
                  <a:cubicBezTo>
                    <a:pt x="13231" y="2249"/>
                    <a:pt x="13591" y="2223"/>
                    <a:pt x="13956" y="2223"/>
                  </a:cubicBezTo>
                  <a:cubicBezTo>
                    <a:pt x="14725" y="2223"/>
                    <a:pt x="15517" y="2339"/>
                    <a:pt x="16318" y="2567"/>
                  </a:cubicBezTo>
                  <a:cubicBezTo>
                    <a:pt x="16589" y="2643"/>
                    <a:pt x="16759" y="2908"/>
                    <a:pt x="16718" y="3186"/>
                  </a:cubicBezTo>
                  <a:lnTo>
                    <a:pt x="16352" y="5650"/>
                  </a:lnTo>
                  <a:cubicBezTo>
                    <a:pt x="16329" y="5806"/>
                    <a:pt x="16240" y="5944"/>
                    <a:pt x="16111" y="6031"/>
                  </a:cubicBezTo>
                  <a:cubicBezTo>
                    <a:pt x="16006" y="6102"/>
                    <a:pt x="15912" y="6127"/>
                    <a:pt x="15818" y="6127"/>
                  </a:cubicBezTo>
                  <a:cubicBezTo>
                    <a:pt x="15717" y="6127"/>
                    <a:pt x="15614" y="6098"/>
                    <a:pt x="15494" y="6068"/>
                  </a:cubicBezTo>
                  <a:cubicBezTo>
                    <a:pt x="15202" y="5995"/>
                    <a:pt x="14879" y="5914"/>
                    <a:pt x="14527" y="5914"/>
                  </a:cubicBezTo>
                  <a:cubicBezTo>
                    <a:pt x="14409" y="5914"/>
                    <a:pt x="14289" y="5923"/>
                    <a:pt x="14165" y="5944"/>
                  </a:cubicBezTo>
                  <a:cubicBezTo>
                    <a:pt x="13534" y="6050"/>
                    <a:pt x="13481" y="6333"/>
                    <a:pt x="13481" y="6590"/>
                  </a:cubicBezTo>
                  <a:lnTo>
                    <a:pt x="13481" y="7819"/>
                  </a:lnTo>
                  <a:lnTo>
                    <a:pt x="15715" y="7819"/>
                  </a:lnTo>
                  <a:cubicBezTo>
                    <a:pt x="15887" y="7819"/>
                    <a:pt x="16048" y="7899"/>
                    <a:pt x="16154" y="8035"/>
                  </a:cubicBezTo>
                  <a:cubicBezTo>
                    <a:pt x="16260" y="8169"/>
                    <a:pt x="16297" y="8346"/>
                    <a:pt x="16256" y="8513"/>
                  </a:cubicBezTo>
                  <a:lnTo>
                    <a:pt x="15697" y="10747"/>
                  </a:lnTo>
                  <a:cubicBezTo>
                    <a:pt x="15635" y="10996"/>
                    <a:pt x="15412" y="11170"/>
                    <a:pt x="15156" y="11170"/>
                  </a:cubicBezTo>
                  <a:lnTo>
                    <a:pt x="13481" y="11170"/>
                  </a:lnTo>
                  <a:lnTo>
                    <a:pt x="13481" y="19065"/>
                  </a:lnTo>
                  <a:lnTo>
                    <a:pt x="16272" y="19065"/>
                  </a:lnTo>
                  <a:cubicBezTo>
                    <a:pt x="17813" y="19065"/>
                    <a:pt x="19066" y="17810"/>
                    <a:pt x="19066" y="16271"/>
                  </a:cubicBezTo>
                  <a:lnTo>
                    <a:pt x="19066" y="2793"/>
                  </a:lnTo>
                  <a:cubicBezTo>
                    <a:pt x="19066" y="1253"/>
                    <a:pt x="17813" y="0"/>
                    <a:pt x="16274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Retângulo 14"/>
          <p:cNvSpPr/>
          <p:nvPr/>
        </p:nvSpPr>
        <p:spPr>
          <a:xfrm>
            <a:off x="5238570" y="4640982"/>
            <a:ext cx="34467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dirty="0">
                <a:solidFill>
                  <a:sysClr val="windowText" lastClr="000000"/>
                </a:solidFill>
                <a:latin typeface="Roboto" panose="020B0604020202020204" charset="0"/>
                <a:ea typeface="Roboto" panose="020B0604020202020204" charset="0"/>
              </a:rPr>
              <a:t>facebook.com/</a:t>
            </a:r>
            <a:r>
              <a:rPr lang="pt-BR" sz="1600" dirty="0" err="1">
                <a:solidFill>
                  <a:sysClr val="windowText" lastClr="000000"/>
                </a:solidFill>
                <a:latin typeface="Roboto" panose="020B0604020202020204" charset="0"/>
                <a:ea typeface="Roboto" panose="020B0604020202020204" charset="0"/>
              </a:rPr>
              <a:t>nascenteincubadora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198" y="5411747"/>
            <a:ext cx="696696" cy="69669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780859" y="6273225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ysClr val="windowText" lastClr="000000"/>
                </a:solidFill>
                <a:latin typeface="Roboto" panose="020B0604020202020204" charset="0"/>
                <a:ea typeface="Roboto" panose="020B0604020202020204" charset="0"/>
              </a:rPr>
              <a:t>(38) 3729-3937</a:t>
            </a:r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59456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541735"/>
            <a:ext cx="9144000" cy="2316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6"/>
          <p:cNvPicPr preferRelativeResize="0"/>
          <p:nvPr/>
        </p:nvPicPr>
        <p:blipFill rotWithShape="1">
          <a:blip r:embed="rId4">
            <a:alphaModFix/>
          </a:blip>
          <a:srcRect b="7089"/>
          <a:stretch/>
        </p:blipFill>
        <p:spPr>
          <a:xfrm>
            <a:off x="0" y="0"/>
            <a:ext cx="9144000" cy="4725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eca32ee08e_0_0"/>
          <p:cNvSpPr txBox="1">
            <a:spLocks noGrp="1"/>
          </p:cNvSpPr>
          <p:nvPr>
            <p:ph type="title"/>
          </p:nvPr>
        </p:nvSpPr>
        <p:spPr>
          <a:xfrm>
            <a:off x="0" y="135450"/>
            <a:ext cx="6692700" cy="12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9877"/>
              </a:buClr>
              <a:buSzPts val="3600"/>
              <a:buFont typeface="Calibri"/>
              <a:buNone/>
            </a:pPr>
            <a:r>
              <a:rPr lang="pt-BR" sz="3100"/>
              <a:t>Rede de Núcleos Incubadores da Nascente nos </a:t>
            </a:r>
            <a:r>
              <a:rPr lang="pt-BR" sz="3100" i="1"/>
              <a:t>campi </a:t>
            </a:r>
            <a:r>
              <a:rPr lang="pt-BR" sz="3100"/>
              <a:t>do CEFET-MG</a:t>
            </a:r>
            <a:endParaRPr sz="3100"/>
          </a:p>
        </p:txBody>
      </p:sp>
      <p:pic>
        <p:nvPicPr>
          <p:cNvPr id="192" name="Google Shape;192;geca32ee08e_0_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3177" b="31982"/>
          <a:stretch/>
        </p:blipFill>
        <p:spPr>
          <a:xfrm>
            <a:off x="0" y="1556793"/>
            <a:ext cx="9144000" cy="530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geca32ee08e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2271850"/>
            <a:ext cx="270300" cy="27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geca32ee08e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11300" y="6587700"/>
            <a:ext cx="270300" cy="27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geca32ee08e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06000" y="2271850"/>
            <a:ext cx="270300" cy="27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geca32ee08e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27050" y="6587700"/>
            <a:ext cx="270300" cy="27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geca32ee08e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48100" y="4616600"/>
            <a:ext cx="270300" cy="27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geca32ee08e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96725" y="3794025"/>
            <a:ext cx="270300" cy="27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geca32ee08e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50275" y="5420825"/>
            <a:ext cx="270300" cy="27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geca32ee08e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50275" y="6587700"/>
            <a:ext cx="270300" cy="270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801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f1125be02a_0_10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9877"/>
              </a:buClr>
              <a:buSzPct val="111111"/>
              <a:buFont typeface="Calibri"/>
              <a:buNone/>
            </a:pPr>
            <a:r>
              <a:rPr lang="pt-BR" sz="3959"/>
              <a:t>Vinculação à estrutura </a:t>
            </a:r>
            <a:br>
              <a:rPr lang="pt-BR" sz="3959"/>
            </a:br>
            <a:r>
              <a:rPr lang="pt-BR" sz="3959"/>
              <a:t>organizacional do CEFET-MG</a:t>
            </a:r>
            <a:endParaRPr/>
          </a:p>
        </p:txBody>
      </p:sp>
      <p:sp>
        <p:nvSpPr>
          <p:cNvPr id="207" name="Google Shape;207;gf1125be02a_0_103"/>
          <p:cNvSpPr/>
          <p:nvPr/>
        </p:nvSpPr>
        <p:spPr>
          <a:xfrm>
            <a:off x="4722736" y="3628640"/>
            <a:ext cx="2093400" cy="953700"/>
          </a:xfrm>
          <a:prstGeom prst="roundRect">
            <a:avLst>
              <a:gd name="adj" fmla="val 16667"/>
            </a:avLst>
          </a:prstGeom>
          <a:solidFill>
            <a:srgbClr val="019877"/>
          </a:solidFill>
          <a:ln w="571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Coordenação de Desenvolvimento Comunitário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gf1125be02a_0_103"/>
          <p:cNvSpPr/>
          <p:nvPr/>
        </p:nvSpPr>
        <p:spPr>
          <a:xfrm>
            <a:off x="6938890" y="3619493"/>
            <a:ext cx="2093400" cy="953700"/>
          </a:xfrm>
          <a:prstGeom prst="roundRect">
            <a:avLst>
              <a:gd name="adj" fmla="val 16667"/>
            </a:avLst>
          </a:prstGeom>
          <a:solidFill>
            <a:srgbClr val="019877"/>
          </a:solidFill>
          <a:ln w="571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Coordenação de Desenvolvimento de Carreiras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gf1125be02a_0_103"/>
          <p:cNvSpPr/>
          <p:nvPr/>
        </p:nvSpPr>
        <p:spPr>
          <a:xfrm>
            <a:off x="3114835" y="1575600"/>
            <a:ext cx="2937000" cy="1120500"/>
          </a:xfrm>
          <a:prstGeom prst="roundRect">
            <a:avLst>
              <a:gd name="adj" fmla="val 16667"/>
            </a:avLst>
          </a:prstGeom>
          <a:solidFill>
            <a:srgbClr val="019877"/>
          </a:solidFill>
          <a:ln w="571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Diretoria de Extensão e Desenvolvimento Comunitário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gf1125be02a_0_103"/>
          <p:cNvSpPr/>
          <p:nvPr/>
        </p:nvSpPr>
        <p:spPr>
          <a:xfrm>
            <a:off x="224591" y="3612598"/>
            <a:ext cx="2093400" cy="953700"/>
          </a:xfrm>
          <a:prstGeom prst="roundRect">
            <a:avLst>
              <a:gd name="adj" fmla="val 16667"/>
            </a:avLst>
          </a:prstGeom>
          <a:solidFill>
            <a:srgbClr val="019877"/>
          </a:solidFill>
          <a:ln w="571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Coordenação de Arte e Cultura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f1125be02a_0_103"/>
          <p:cNvSpPr/>
          <p:nvPr/>
        </p:nvSpPr>
        <p:spPr>
          <a:xfrm>
            <a:off x="2502910" y="3612598"/>
            <a:ext cx="2093400" cy="953700"/>
          </a:xfrm>
          <a:prstGeom prst="roundRect">
            <a:avLst>
              <a:gd name="adj" fmla="val 16667"/>
            </a:avLst>
          </a:prstGeom>
          <a:solidFill>
            <a:srgbClr val="019877"/>
          </a:solidFill>
          <a:ln w="571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Coordenação de Inovação e Empreendedorismo = NIT</a:t>
            </a:r>
            <a:endParaRPr sz="1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gf1125be02a_0_103"/>
          <p:cNvSpPr/>
          <p:nvPr/>
        </p:nvSpPr>
        <p:spPr>
          <a:xfrm>
            <a:off x="3011907" y="4679472"/>
            <a:ext cx="2080200" cy="377400"/>
          </a:xfrm>
          <a:prstGeom prst="roundRect">
            <a:avLst>
              <a:gd name="adj" fmla="val 16667"/>
            </a:avLst>
          </a:prstGeom>
          <a:solidFill>
            <a:srgbClr val="019877"/>
          </a:solidFill>
          <a:ln w="571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Nascente</a:t>
            </a:r>
            <a:endParaRPr sz="16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3" name="Google Shape;213;gf1125be02a_0_103"/>
          <p:cNvCxnSpPr>
            <a:endCxn id="210" idx="0"/>
          </p:cNvCxnSpPr>
          <p:nvPr/>
        </p:nvCxnSpPr>
        <p:spPr>
          <a:xfrm flipH="1">
            <a:off x="1271291" y="3246898"/>
            <a:ext cx="3341700" cy="365700"/>
          </a:xfrm>
          <a:prstGeom prst="bentConnector2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14" name="Google Shape;214;gf1125be02a_0_103"/>
          <p:cNvCxnSpPr>
            <a:endCxn id="208" idx="0"/>
          </p:cNvCxnSpPr>
          <p:nvPr/>
        </p:nvCxnSpPr>
        <p:spPr>
          <a:xfrm>
            <a:off x="4528690" y="3246893"/>
            <a:ext cx="3456900" cy="372600"/>
          </a:xfrm>
          <a:prstGeom prst="bentConnector2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15" name="Google Shape;215;gf1125be02a_0_103"/>
          <p:cNvSpPr/>
          <p:nvPr/>
        </p:nvSpPr>
        <p:spPr>
          <a:xfrm>
            <a:off x="3005220" y="5377302"/>
            <a:ext cx="2093400" cy="300000"/>
          </a:xfrm>
          <a:prstGeom prst="roundRect">
            <a:avLst>
              <a:gd name="adj" fmla="val 16667"/>
            </a:avLst>
          </a:prstGeom>
          <a:solidFill>
            <a:srgbClr val="019877"/>
          </a:solidFill>
          <a:ln w="571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CEJ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gf1125be02a_0_103"/>
          <p:cNvSpPr/>
          <p:nvPr/>
        </p:nvSpPr>
        <p:spPr>
          <a:xfrm>
            <a:off x="2998520" y="5997689"/>
            <a:ext cx="2093400" cy="358800"/>
          </a:xfrm>
          <a:prstGeom prst="roundRect">
            <a:avLst>
              <a:gd name="adj" fmla="val 16667"/>
            </a:avLst>
          </a:prstGeom>
          <a:solidFill>
            <a:srgbClr val="019877"/>
          </a:solidFill>
          <a:ln w="571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Oficina de Ideias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7" name="Google Shape;217;gf1125be02a_0_103"/>
          <p:cNvCxnSpPr/>
          <p:nvPr/>
        </p:nvCxnSpPr>
        <p:spPr>
          <a:xfrm flipH="1">
            <a:off x="3626675" y="3246875"/>
            <a:ext cx="4500" cy="37260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18" name="Google Shape;218;gf1125be02a_0_103"/>
          <p:cNvCxnSpPr/>
          <p:nvPr/>
        </p:nvCxnSpPr>
        <p:spPr>
          <a:xfrm rot="-5400000" flipH="1">
            <a:off x="2005011" y="5175042"/>
            <a:ext cx="1604400" cy="382500"/>
          </a:xfrm>
          <a:prstGeom prst="bentConnector3">
            <a:avLst>
              <a:gd name="adj1" fmla="val 101467"/>
            </a:avLst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250"/>
              </a:srgbClr>
            </a:outerShdw>
          </a:effectLst>
        </p:spPr>
      </p:cxnSp>
      <p:cxnSp>
        <p:nvCxnSpPr>
          <p:cNvPr id="219" name="Google Shape;219;gf1125be02a_0_103"/>
          <p:cNvCxnSpPr/>
          <p:nvPr/>
        </p:nvCxnSpPr>
        <p:spPr>
          <a:xfrm flipH="1">
            <a:off x="5773725" y="3246900"/>
            <a:ext cx="4500" cy="37260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20" name="Google Shape;220;gf1125be02a_0_103"/>
          <p:cNvCxnSpPr/>
          <p:nvPr/>
        </p:nvCxnSpPr>
        <p:spPr>
          <a:xfrm rot="10800000" flipH="1">
            <a:off x="2626150" y="5518050"/>
            <a:ext cx="362100" cy="270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221" name="Google Shape;221;gf1125be02a_0_103"/>
          <p:cNvCxnSpPr/>
          <p:nvPr/>
        </p:nvCxnSpPr>
        <p:spPr>
          <a:xfrm>
            <a:off x="4695400" y="2683913"/>
            <a:ext cx="1800" cy="576900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2" name="Google Shape;222;gf1125be02a_0_103"/>
          <p:cNvCxnSpPr/>
          <p:nvPr/>
        </p:nvCxnSpPr>
        <p:spPr>
          <a:xfrm rot="10800000" flipH="1">
            <a:off x="2626150" y="4866900"/>
            <a:ext cx="362100" cy="270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42002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2" name="Google Shape;1912;p66"/>
          <p:cNvSpPr txBox="1">
            <a:spLocks noGrp="1"/>
          </p:cNvSpPr>
          <p:nvPr>
            <p:ph type="title"/>
          </p:nvPr>
        </p:nvSpPr>
        <p:spPr>
          <a:xfrm>
            <a:off x="747044" y="1010176"/>
            <a:ext cx="7680600" cy="6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/>
              <a:t>Novo posicionamento</a:t>
            </a:r>
            <a:endParaRPr dirty="0"/>
          </a:p>
        </p:txBody>
      </p:sp>
      <p:sp>
        <p:nvSpPr>
          <p:cNvPr id="1913" name="Google Shape;1913;p66"/>
          <p:cNvSpPr txBox="1">
            <a:spLocks noGrp="1"/>
          </p:cNvSpPr>
          <p:nvPr>
            <p:ph type="subTitle" idx="4294967295"/>
          </p:nvPr>
        </p:nvSpPr>
        <p:spPr>
          <a:xfrm>
            <a:off x="3310940" y="3574922"/>
            <a:ext cx="2522120" cy="3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" sz="1600" b="1" dirty="0"/>
              <a:t>Empreendimentos de base tecnológica</a:t>
            </a:r>
            <a:endParaRPr sz="1600" b="1" dirty="0"/>
          </a:p>
        </p:txBody>
      </p:sp>
      <p:sp>
        <p:nvSpPr>
          <p:cNvPr id="1914" name="Google Shape;1914;p66"/>
          <p:cNvSpPr txBox="1">
            <a:spLocks noGrp="1"/>
          </p:cNvSpPr>
          <p:nvPr>
            <p:ph type="subTitle" idx="4294967295"/>
          </p:nvPr>
        </p:nvSpPr>
        <p:spPr>
          <a:xfrm>
            <a:off x="472147" y="3561516"/>
            <a:ext cx="2653036" cy="3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" sz="1600" b="1" dirty="0"/>
              <a:t>Empreendedorismo e inovação</a:t>
            </a:r>
            <a:endParaRPr sz="1600" b="1" dirty="0"/>
          </a:p>
        </p:txBody>
      </p:sp>
      <p:sp>
        <p:nvSpPr>
          <p:cNvPr id="1915" name="Google Shape;1915;p66"/>
          <p:cNvSpPr txBox="1">
            <a:spLocks noGrp="1"/>
          </p:cNvSpPr>
          <p:nvPr>
            <p:ph type="body" idx="4294967295"/>
          </p:nvPr>
        </p:nvSpPr>
        <p:spPr>
          <a:xfrm>
            <a:off x="886965" y="4311999"/>
            <a:ext cx="1823400" cy="8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" sz="1200" dirty="0"/>
              <a:t>Mindset empreendedor</a:t>
            </a:r>
            <a:endParaRPr sz="1200" dirty="0"/>
          </a:p>
        </p:txBody>
      </p:sp>
      <p:sp>
        <p:nvSpPr>
          <p:cNvPr id="1916" name="Google Shape;1916;p66"/>
          <p:cNvSpPr txBox="1">
            <a:spLocks noGrp="1"/>
          </p:cNvSpPr>
          <p:nvPr>
            <p:ph type="body" idx="4294967295"/>
          </p:nvPr>
        </p:nvSpPr>
        <p:spPr>
          <a:xfrm>
            <a:off x="3660300" y="4311999"/>
            <a:ext cx="1823400" cy="8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" sz="1200" dirty="0"/>
              <a:t>Surgimento de uma nova tecnologia</a:t>
            </a:r>
            <a:endParaRPr sz="1200" dirty="0"/>
          </a:p>
        </p:txBody>
      </p:sp>
      <p:sp>
        <p:nvSpPr>
          <p:cNvPr id="1918" name="Google Shape;1918;p66"/>
          <p:cNvSpPr txBox="1">
            <a:spLocks noGrp="1"/>
          </p:cNvSpPr>
          <p:nvPr>
            <p:ph type="body" idx="4294967295"/>
          </p:nvPr>
        </p:nvSpPr>
        <p:spPr>
          <a:xfrm>
            <a:off x="6503693" y="4313182"/>
            <a:ext cx="1823400" cy="8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" sz="1200" dirty="0"/>
              <a:t>Clareza na atuação social e/ou ambiental</a:t>
            </a:r>
            <a:endParaRPr sz="1200" dirty="0"/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xmlns="" id="{30186FB6-95A4-49B0-B92B-230DFECBE805}"/>
              </a:ext>
            </a:extLst>
          </p:cNvPr>
          <p:cNvCxnSpPr>
            <a:cxnSpLocks/>
          </p:cNvCxnSpPr>
          <p:nvPr/>
        </p:nvCxnSpPr>
        <p:spPr>
          <a:xfrm>
            <a:off x="558603" y="4091238"/>
            <a:ext cx="248610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Conector reto 45">
            <a:extLst>
              <a:ext uri="{FF2B5EF4-FFF2-40B4-BE49-F238E27FC236}">
                <a16:creationId xmlns:a16="http://schemas.microsoft.com/office/drawing/2014/main" xmlns="" id="{C61D6A5C-E827-4386-8D91-03F4E24FB08F}"/>
              </a:ext>
            </a:extLst>
          </p:cNvPr>
          <p:cNvCxnSpPr>
            <a:cxnSpLocks/>
          </p:cNvCxnSpPr>
          <p:nvPr/>
        </p:nvCxnSpPr>
        <p:spPr>
          <a:xfrm>
            <a:off x="3310940" y="4091238"/>
            <a:ext cx="25923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Conector reto 48">
            <a:extLst>
              <a:ext uri="{FF2B5EF4-FFF2-40B4-BE49-F238E27FC236}">
                <a16:creationId xmlns:a16="http://schemas.microsoft.com/office/drawing/2014/main" xmlns="" id="{7B7DF054-99C5-4F98-921F-6BF1A56E7884}"/>
              </a:ext>
            </a:extLst>
          </p:cNvPr>
          <p:cNvCxnSpPr>
            <a:cxnSpLocks/>
          </p:cNvCxnSpPr>
          <p:nvPr/>
        </p:nvCxnSpPr>
        <p:spPr>
          <a:xfrm>
            <a:off x="6119236" y="4091238"/>
            <a:ext cx="25923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Google Shape;1913;p66">
            <a:extLst>
              <a:ext uri="{FF2B5EF4-FFF2-40B4-BE49-F238E27FC236}">
                <a16:creationId xmlns:a16="http://schemas.microsoft.com/office/drawing/2014/main" xmlns="" id="{CBCDBF0F-432C-48B3-B474-C9643E8906D3}"/>
              </a:ext>
            </a:extLst>
          </p:cNvPr>
          <p:cNvSpPr txBox="1">
            <a:spLocks/>
          </p:cNvSpPr>
          <p:nvPr/>
        </p:nvSpPr>
        <p:spPr>
          <a:xfrm>
            <a:off x="6119236" y="3574922"/>
            <a:ext cx="2522120" cy="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pt-BR" sz="1600" b="1" dirty="0">
                <a:solidFill>
                  <a:schemeClr val="dk1"/>
                </a:solidFill>
              </a:rPr>
              <a:t>Propósito de Impacto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DDDABB16-6111-41D8-9399-FC238FE17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872" y="2372952"/>
            <a:ext cx="900000" cy="900000"/>
          </a:xfrm>
          <a:prstGeom prst="rect">
            <a:avLst/>
          </a:prstGeom>
        </p:spPr>
      </p:pic>
      <p:grpSp>
        <p:nvGrpSpPr>
          <p:cNvPr id="53" name="Google Shape;12905;p88">
            <a:extLst>
              <a:ext uri="{FF2B5EF4-FFF2-40B4-BE49-F238E27FC236}">
                <a16:creationId xmlns:a16="http://schemas.microsoft.com/office/drawing/2014/main" xmlns="" id="{8B9358E7-B584-4214-B563-33609B495724}"/>
              </a:ext>
            </a:extLst>
          </p:cNvPr>
          <p:cNvGrpSpPr/>
          <p:nvPr/>
        </p:nvGrpSpPr>
        <p:grpSpPr>
          <a:xfrm>
            <a:off x="4122000" y="2372952"/>
            <a:ext cx="900000" cy="900000"/>
            <a:chOff x="7055134" y="2919170"/>
            <a:chExt cx="290321" cy="31082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54" name="Google Shape;12906;p88">
              <a:extLst>
                <a:ext uri="{FF2B5EF4-FFF2-40B4-BE49-F238E27FC236}">
                  <a16:creationId xmlns:a16="http://schemas.microsoft.com/office/drawing/2014/main" xmlns="" id="{9B136F77-9EF4-46F6-BE37-40F8F7457A73}"/>
                </a:ext>
              </a:extLst>
            </p:cNvPr>
            <p:cNvSpPr/>
            <p:nvPr/>
          </p:nvSpPr>
          <p:spPr>
            <a:xfrm>
              <a:off x="7102497" y="2970989"/>
              <a:ext cx="191044" cy="259001"/>
            </a:xfrm>
            <a:custGeom>
              <a:avLst/>
              <a:gdLst/>
              <a:ahLst/>
              <a:cxnLst/>
              <a:rect l="l" t="t" r="r" b="b"/>
              <a:pathLst>
                <a:path w="6002" h="8137" extrusionOk="0">
                  <a:moveTo>
                    <a:pt x="3097" y="314"/>
                  </a:moveTo>
                  <a:cubicBezTo>
                    <a:pt x="3739" y="314"/>
                    <a:pt x="4347" y="552"/>
                    <a:pt x="4835" y="980"/>
                  </a:cubicBezTo>
                  <a:cubicBezTo>
                    <a:pt x="5394" y="1481"/>
                    <a:pt x="5716" y="2195"/>
                    <a:pt x="5716" y="2933"/>
                  </a:cubicBezTo>
                  <a:cubicBezTo>
                    <a:pt x="5704" y="3445"/>
                    <a:pt x="5549" y="3933"/>
                    <a:pt x="5287" y="4350"/>
                  </a:cubicBezTo>
                  <a:cubicBezTo>
                    <a:pt x="5013" y="4767"/>
                    <a:pt x="4644" y="5100"/>
                    <a:pt x="4204" y="5302"/>
                  </a:cubicBezTo>
                  <a:cubicBezTo>
                    <a:pt x="3930" y="5433"/>
                    <a:pt x="3751" y="5719"/>
                    <a:pt x="3751" y="6029"/>
                  </a:cubicBezTo>
                  <a:lnTo>
                    <a:pt x="3751" y="6207"/>
                  </a:lnTo>
                  <a:lnTo>
                    <a:pt x="2430" y="6207"/>
                  </a:lnTo>
                  <a:lnTo>
                    <a:pt x="2430" y="6029"/>
                  </a:lnTo>
                  <a:cubicBezTo>
                    <a:pt x="2430" y="5719"/>
                    <a:pt x="2251" y="5433"/>
                    <a:pt x="1965" y="5302"/>
                  </a:cubicBezTo>
                  <a:cubicBezTo>
                    <a:pt x="942" y="4814"/>
                    <a:pt x="346" y="3731"/>
                    <a:pt x="489" y="2588"/>
                  </a:cubicBezTo>
                  <a:cubicBezTo>
                    <a:pt x="644" y="1421"/>
                    <a:pt x="1608" y="457"/>
                    <a:pt x="2799" y="326"/>
                  </a:cubicBezTo>
                  <a:cubicBezTo>
                    <a:pt x="2906" y="314"/>
                    <a:pt x="3013" y="314"/>
                    <a:pt x="3097" y="314"/>
                  </a:cubicBezTo>
                  <a:close/>
                  <a:moveTo>
                    <a:pt x="3728" y="6505"/>
                  </a:moveTo>
                  <a:lnTo>
                    <a:pt x="3739" y="7017"/>
                  </a:lnTo>
                  <a:cubicBezTo>
                    <a:pt x="3739" y="7100"/>
                    <a:pt x="3668" y="7195"/>
                    <a:pt x="3561" y="7195"/>
                  </a:cubicBezTo>
                  <a:lnTo>
                    <a:pt x="2573" y="7195"/>
                  </a:lnTo>
                  <a:cubicBezTo>
                    <a:pt x="2489" y="7195"/>
                    <a:pt x="2394" y="7124"/>
                    <a:pt x="2394" y="7017"/>
                  </a:cubicBezTo>
                  <a:lnTo>
                    <a:pt x="2394" y="6505"/>
                  </a:lnTo>
                  <a:close/>
                  <a:moveTo>
                    <a:pt x="3394" y="7469"/>
                  </a:moveTo>
                  <a:lnTo>
                    <a:pt x="3406" y="7648"/>
                  </a:lnTo>
                  <a:cubicBezTo>
                    <a:pt x="3406" y="7743"/>
                    <a:pt x="3335" y="7838"/>
                    <a:pt x="3228" y="7838"/>
                  </a:cubicBezTo>
                  <a:lnTo>
                    <a:pt x="2906" y="7838"/>
                  </a:lnTo>
                  <a:cubicBezTo>
                    <a:pt x="2811" y="7838"/>
                    <a:pt x="2727" y="7755"/>
                    <a:pt x="2727" y="7648"/>
                  </a:cubicBezTo>
                  <a:lnTo>
                    <a:pt x="2727" y="7469"/>
                  </a:lnTo>
                  <a:close/>
                  <a:moveTo>
                    <a:pt x="3056" y="0"/>
                  </a:moveTo>
                  <a:cubicBezTo>
                    <a:pt x="2951" y="0"/>
                    <a:pt x="2845" y="6"/>
                    <a:pt x="2739" y="16"/>
                  </a:cubicBezTo>
                  <a:cubicBezTo>
                    <a:pt x="1418" y="171"/>
                    <a:pt x="322" y="1230"/>
                    <a:pt x="168" y="2552"/>
                  </a:cubicBezTo>
                  <a:cubicBezTo>
                    <a:pt x="1" y="3814"/>
                    <a:pt x="668" y="5040"/>
                    <a:pt x="1811" y="5564"/>
                  </a:cubicBezTo>
                  <a:cubicBezTo>
                    <a:pt x="1977" y="5648"/>
                    <a:pt x="2096" y="5826"/>
                    <a:pt x="2096" y="6017"/>
                  </a:cubicBezTo>
                  <a:lnTo>
                    <a:pt x="2096" y="7005"/>
                  </a:lnTo>
                  <a:cubicBezTo>
                    <a:pt x="2096" y="7207"/>
                    <a:pt x="2239" y="7386"/>
                    <a:pt x="2430" y="7457"/>
                  </a:cubicBezTo>
                  <a:lnTo>
                    <a:pt x="2430" y="7648"/>
                  </a:lnTo>
                  <a:cubicBezTo>
                    <a:pt x="2430" y="7922"/>
                    <a:pt x="2632" y="8136"/>
                    <a:pt x="2906" y="8136"/>
                  </a:cubicBezTo>
                  <a:lnTo>
                    <a:pt x="3228" y="8136"/>
                  </a:lnTo>
                  <a:cubicBezTo>
                    <a:pt x="3501" y="8136"/>
                    <a:pt x="3704" y="7922"/>
                    <a:pt x="3704" y="7648"/>
                  </a:cubicBezTo>
                  <a:lnTo>
                    <a:pt x="3704" y="7457"/>
                  </a:lnTo>
                  <a:cubicBezTo>
                    <a:pt x="3906" y="7398"/>
                    <a:pt x="4037" y="7219"/>
                    <a:pt x="4037" y="7005"/>
                  </a:cubicBezTo>
                  <a:lnTo>
                    <a:pt x="4037" y="6017"/>
                  </a:lnTo>
                  <a:cubicBezTo>
                    <a:pt x="4037" y="5826"/>
                    <a:pt x="4144" y="5648"/>
                    <a:pt x="4323" y="5564"/>
                  </a:cubicBezTo>
                  <a:cubicBezTo>
                    <a:pt x="4811" y="5326"/>
                    <a:pt x="5228" y="4969"/>
                    <a:pt x="5537" y="4517"/>
                  </a:cubicBezTo>
                  <a:cubicBezTo>
                    <a:pt x="5847" y="4040"/>
                    <a:pt x="6002" y="3481"/>
                    <a:pt x="6002" y="2921"/>
                  </a:cubicBezTo>
                  <a:cubicBezTo>
                    <a:pt x="6002" y="2100"/>
                    <a:pt x="5644" y="1302"/>
                    <a:pt x="5037" y="754"/>
                  </a:cubicBezTo>
                  <a:cubicBezTo>
                    <a:pt x="4485" y="254"/>
                    <a:pt x="3788" y="0"/>
                    <a:pt x="30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Google Shape;12907;p88">
              <a:extLst>
                <a:ext uri="{FF2B5EF4-FFF2-40B4-BE49-F238E27FC236}">
                  <a16:creationId xmlns:a16="http://schemas.microsoft.com/office/drawing/2014/main" xmlns="" id="{DACB2D95-33EA-410A-A15E-ECA6A1070ADA}"/>
                </a:ext>
              </a:extLst>
            </p:cNvPr>
            <p:cNvSpPr/>
            <p:nvPr/>
          </p:nvSpPr>
          <p:spPr>
            <a:xfrm>
              <a:off x="7304872" y="3059413"/>
              <a:ext cx="40583" cy="9485"/>
            </a:xfrm>
            <a:custGeom>
              <a:avLst/>
              <a:gdLst/>
              <a:ahLst/>
              <a:cxnLst/>
              <a:rect l="l" t="t" r="r" b="b"/>
              <a:pathLst>
                <a:path w="1275" h="298" extrusionOk="0">
                  <a:moveTo>
                    <a:pt x="144" y="0"/>
                  </a:moveTo>
                  <a:cubicBezTo>
                    <a:pt x="60" y="0"/>
                    <a:pt x="1" y="72"/>
                    <a:pt x="1" y="143"/>
                  </a:cubicBezTo>
                  <a:cubicBezTo>
                    <a:pt x="1" y="238"/>
                    <a:pt x="72" y="298"/>
                    <a:pt x="144" y="298"/>
                  </a:cubicBezTo>
                  <a:lnTo>
                    <a:pt x="1132" y="298"/>
                  </a:lnTo>
                  <a:cubicBezTo>
                    <a:pt x="1215" y="298"/>
                    <a:pt x="1275" y="215"/>
                    <a:pt x="1275" y="143"/>
                  </a:cubicBezTo>
                  <a:cubicBezTo>
                    <a:pt x="1275" y="72"/>
                    <a:pt x="1203" y="0"/>
                    <a:pt x="11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Google Shape;12908;p88">
              <a:extLst>
                <a:ext uri="{FF2B5EF4-FFF2-40B4-BE49-F238E27FC236}">
                  <a16:creationId xmlns:a16="http://schemas.microsoft.com/office/drawing/2014/main" xmlns="" id="{5E23513D-BD71-458C-88CF-87FE613B963B}"/>
                </a:ext>
              </a:extLst>
            </p:cNvPr>
            <p:cNvSpPr/>
            <p:nvPr/>
          </p:nvSpPr>
          <p:spPr>
            <a:xfrm>
              <a:off x="7055134" y="3059413"/>
              <a:ext cx="41347" cy="9485"/>
            </a:xfrm>
            <a:custGeom>
              <a:avLst/>
              <a:gdLst/>
              <a:ahLst/>
              <a:cxnLst/>
              <a:rect l="l" t="t" r="r" b="b"/>
              <a:pathLst>
                <a:path w="1299" h="298" extrusionOk="0">
                  <a:moveTo>
                    <a:pt x="155" y="0"/>
                  </a:moveTo>
                  <a:cubicBezTo>
                    <a:pt x="60" y="0"/>
                    <a:pt x="1" y="72"/>
                    <a:pt x="1" y="143"/>
                  </a:cubicBezTo>
                  <a:cubicBezTo>
                    <a:pt x="1" y="238"/>
                    <a:pt x="72" y="298"/>
                    <a:pt x="155" y="298"/>
                  </a:cubicBezTo>
                  <a:lnTo>
                    <a:pt x="1132" y="298"/>
                  </a:lnTo>
                  <a:cubicBezTo>
                    <a:pt x="1215" y="298"/>
                    <a:pt x="1287" y="215"/>
                    <a:pt x="1287" y="143"/>
                  </a:cubicBezTo>
                  <a:cubicBezTo>
                    <a:pt x="1298" y="72"/>
                    <a:pt x="1227" y="0"/>
                    <a:pt x="11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Google Shape;12909;p88">
              <a:extLst>
                <a:ext uri="{FF2B5EF4-FFF2-40B4-BE49-F238E27FC236}">
                  <a16:creationId xmlns:a16="http://schemas.microsoft.com/office/drawing/2014/main" xmlns="" id="{619A31B5-7120-4FC0-955D-2082235EB80B}"/>
                </a:ext>
              </a:extLst>
            </p:cNvPr>
            <p:cNvSpPr/>
            <p:nvPr/>
          </p:nvSpPr>
          <p:spPr>
            <a:xfrm>
              <a:off x="7195727" y="2919170"/>
              <a:ext cx="9517" cy="40583"/>
            </a:xfrm>
            <a:custGeom>
              <a:avLst/>
              <a:gdLst/>
              <a:ahLst/>
              <a:cxnLst/>
              <a:rect l="l" t="t" r="r" b="b"/>
              <a:pathLst>
                <a:path w="299" h="1275" extrusionOk="0">
                  <a:moveTo>
                    <a:pt x="156" y="1"/>
                  </a:moveTo>
                  <a:cubicBezTo>
                    <a:pt x="60" y="1"/>
                    <a:pt x="1" y="72"/>
                    <a:pt x="1" y="144"/>
                  </a:cubicBezTo>
                  <a:lnTo>
                    <a:pt x="1" y="1132"/>
                  </a:lnTo>
                  <a:cubicBezTo>
                    <a:pt x="1" y="1215"/>
                    <a:pt x="84" y="1275"/>
                    <a:pt x="156" y="1275"/>
                  </a:cubicBezTo>
                  <a:cubicBezTo>
                    <a:pt x="227" y="1275"/>
                    <a:pt x="299" y="1204"/>
                    <a:pt x="299" y="1132"/>
                  </a:cubicBezTo>
                  <a:lnTo>
                    <a:pt x="299" y="144"/>
                  </a:lnTo>
                  <a:cubicBezTo>
                    <a:pt x="299" y="72"/>
                    <a:pt x="227" y="1"/>
                    <a:pt x="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Google Shape;12910;p88">
              <a:extLst>
                <a:ext uri="{FF2B5EF4-FFF2-40B4-BE49-F238E27FC236}">
                  <a16:creationId xmlns:a16="http://schemas.microsoft.com/office/drawing/2014/main" xmlns="" id="{1175C2F6-B3B6-477A-AF68-0DCE61C3E78A}"/>
                </a:ext>
              </a:extLst>
            </p:cNvPr>
            <p:cNvSpPr/>
            <p:nvPr/>
          </p:nvSpPr>
          <p:spPr>
            <a:xfrm>
              <a:off x="7185128" y="3007116"/>
              <a:ext cx="30334" cy="92880"/>
            </a:xfrm>
            <a:custGeom>
              <a:avLst/>
              <a:gdLst/>
              <a:ahLst/>
              <a:cxnLst/>
              <a:rect l="l" t="t" r="r" b="b"/>
              <a:pathLst>
                <a:path w="953" h="2918" extrusionOk="0">
                  <a:moveTo>
                    <a:pt x="477" y="310"/>
                  </a:moveTo>
                  <a:cubicBezTo>
                    <a:pt x="512" y="310"/>
                    <a:pt x="560" y="334"/>
                    <a:pt x="596" y="357"/>
                  </a:cubicBezTo>
                  <a:cubicBezTo>
                    <a:pt x="620" y="393"/>
                    <a:pt x="632" y="429"/>
                    <a:pt x="632" y="476"/>
                  </a:cubicBezTo>
                  <a:lnTo>
                    <a:pt x="548" y="2608"/>
                  </a:lnTo>
                  <a:lnTo>
                    <a:pt x="405" y="2620"/>
                  </a:lnTo>
                  <a:cubicBezTo>
                    <a:pt x="405" y="2620"/>
                    <a:pt x="393" y="2620"/>
                    <a:pt x="393" y="2608"/>
                  </a:cubicBezTo>
                  <a:lnTo>
                    <a:pt x="310" y="476"/>
                  </a:lnTo>
                  <a:cubicBezTo>
                    <a:pt x="310" y="429"/>
                    <a:pt x="322" y="393"/>
                    <a:pt x="358" y="357"/>
                  </a:cubicBezTo>
                  <a:cubicBezTo>
                    <a:pt x="381" y="334"/>
                    <a:pt x="429" y="310"/>
                    <a:pt x="477" y="310"/>
                  </a:cubicBezTo>
                  <a:close/>
                  <a:moveTo>
                    <a:pt x="477" y="0"/>
                  </a:moveTo>
                  <a:cubicBezTo>
                    <a:pt x="334" y="0"/>
                    <a:pt x="215" y="48"/>
                    <a:pt x="131" y="155"/>
                  </a:cubicBezTo>
                  <a:cubicBezTo>
                    <a:pt x="36" y="238"/>
                    <a:pt x="0" y="357"/>
                    <a:pt x="0" y="488"/>
                  </a:cubicBezTo>
                  <a:lnTo>
                    <a:pt x="84" y="2620"/>
                  </a:lnTo>
                  <a:cubicBezTo>
                    <a:pt x="84" y="2786"/>
                    <a:pt x="239" y="2917"/>
                    <a:pt x="393" y="2917"/>
                  </a:cubicBezTo>
                  <a:lnTo>
                    <a:pt x="512" y="2917"/>
                  </a:lnTo>
                  <a:cubicBezTo>
                    <a:pt x="679" y="2917"/>
                    <a:pt x="822" y="2786"/>
                    <a:pt x="822" y="2620"/>
                  </a:cubicBezTo>
                  <a:lnTo>
                    <a:pt x="917" y="488"/>
                  </a:lnTo>
                  <a:cubicBezTo>
                    <a:pt x="953" y="369"/>
                    <a:pt x="905" y="238"/>
                    <a:pt x="810" y="155"/>
                  </a:cubicBezTo>
                  <a:cubicBezTo>
                    <a:pt x="727" y="60"/>
                    <a:pt x="608" y="0"/>
                    <a:pt x="4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Google Shape;12911;p88">
              <a:extLst>
                <a:ext uri="{FF2B5EF4-FFF2-40B4-BE49-F238E27FC236}">
                  <a16:creationId xmlns:a16="http://schemas.microsoft.com/office/drawing/2014/main" xmlns="" id="{807B3ECD-FD73-43BD-8DE0-8081C5982B95}"/>
                </a:ext>
              </a:extLst>
            </p:cNvPr>
            <p:cNvSpPr/>
            <p:nvPr/>
          </p:nvSpPr>
          <p:spPr>
            <a:xfrm>
              <a:off x="7187770" y="3111328"/>
              <a:ext cx="25814" cy="25814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310"/>
                  </a:moveTo>
                  <a:cubicBezTo>
                    <a:pt x="453" y="310"/>
                    <a:pt x="489" y="358"/>
                    <a:pt x="489" y="405"/>
                  </a:cubicBezTo>
                  <a:cubicBezTo>
                    <a:pt x="489" y="453"/>
                    <a:pt x="453" y="489"/>
                    <a:pt x="406" y="489"/>
                  </a:cubicBezTo>
                  <a:cubicBezTo>
                    <a:pt x="358" y="489"/>
                    <a:pt x="310" y="453"/>
                    <a:pt x="310" y="405"/>
                  </a:cubicBezTo>
                  <a:cubicBezTo>
                    <a:pt x="310" y="358"/>
                    <a:pt x="358" y="310"/>
                    <a:pt x="406" y="310"/>
                  </a:cubicBezTo>
                  <a:close/>
                  <a:moveTo>
                    <a:pt x="406" y="0"/>
                  </a:moveTo>
                  <a:cubicBezTo>
                    <a:pt x="179" y="0"/>
                    <a:pt x="1" y="179"/>
                    <a:pt x="1" y="405"/>
                  </a:cubicBezTo>
                  <a:cubicBezTo>
                    <a:pt x="1" y="631"/>
                    <a:pt x="179" y="810"/>
                    <a:pt x="406" y="810"/>
                  </a:cubicBezTo>
                  <a:cubicBezTo>
                    <a:pt x="632" y="810"/>
                    <a:pt x="810" y="631"/>
                    <a:pt x="810" y="405"/>
                  </a:cubicBezTo>
                  <a:cubicBezTo>
                    <a:pt x="787" y="179"/>
                    <a:pt x="608" y="0"/>
                    <a:pt x="4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Google Shape;12912;p88">
              <a:extLst>
                <a:ext uri="{FF2B5EF4-FFF2-40B4-BE49-F238E27FC236}">
                  <a16:creationId xmlns:a16="http://schemas.microsoft.com/office/drawing/2014/main" xmlns="" id="{A1DDECBB-9ADA-46E7-AC5D-3B9020A4F852}"/>
                </a:ext>
              </a:extLst>
            </p:cNvPr>
            <p:cNvSpPr/>
            <p:nvPr/>
          </p:nvSpPr>
          <p:spPr>
            <a:xfrm>
              <a:off x="7249552" y="2951477"/>
              <a:ext cx="18971" cy="23077"/>
            </a:xfrm>
            <a:custGeom>
              <a:avLst/>
              <a:gdLst/>
              <a:ahLst/>
              <a:cxnLst/>
              <a:rect l="l" t="t" r="r" b="b"/>
              <a:pathLst>
                <a:path w="596" h="725" extrusionOk="0">
                  <a:moveTo>
                    <a:pt x="417" y="0"/>
                  </a:moveTo>
                  <a:cubicBezTo>
                    <a:pt x="362" y="0"/>
                    <a:pt x="307" y="32"/>
                    <a:pt x="274" y="81"/>
                  </a:cubicBezTo>
                  <a:lnTo>
                    <a:pt x="36" y="498"/>
                  </a:lnTo>
                  <a:cubicBezTo>
                    <a:pt x="1" y="570"/>
                    <a:pt x="24" y="665"/>
                    <a:pt x="96" y="700"/>
                  </a:cubicBezTo>
                  <a:cubicBezTo>
                    <a:pt x="132" y="724"/>
                    <a:pt x="143" y="724"/>
                    <a:pt x="179" y="724"/>
                  </a:cubicBezTo>
                  <a:cubicBezTo>
                    <a:pt x="239" y="724"/>
                    <a:pt x="274" y="689"/>
                    <a:pt x="310" y="641"/>
                  </a:cubicBezTo>
                  <a:lnTo>
                    <a:pt x="548" y="224"/>
                  </a:lnTo>
                  <a:cubicBezTo>
                    <a:pt x="596" y="153"/>
                    <a:pt x="560" y="69"/>
                    <a:pt x="489" y="22"/>
                  </a:cubicBezTo>
                  <a:cubicBezTo>
                    <a:pt x="466" y="7"/>
                    <a:pt x="442" y="0"/>
                    <a:pt x="4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Google Shape;12913;p88">
              <a:extLst>
                <a:ext uri="{FF2B5EF4-FFF2-40B4-BE49-F238E27FC236}">
                  <a16:creationId xmlns:a16="http://schemas.microsoft.com/office/drawing/2014/main" xmlns="" id="{4CC7D47D-309A-4C14-B5DC-7A8B4A4A6114}"/>
                </a:ext>
              </a:extLst>
            </p:cNvPr>
            <p:cNvSpPr/>
            <p:nvPr/>
          </p:nvSpPr>
          <p:spPr>
            <a:xfrm>
              <a:off x="7132831" y="3153852"/>
              <a:ext cx="18589" cy="22695"/>
            </a:xfrm>
            <a:custGeom>
              <a:avLst/>
              <a:gdLst/>
              <a:ahLst/>
              <a:cxnLst/>
              <a:rect l="l" t="t" r="r" b="b"/>
              <a:pathLst>
                <a:path w="584" h="713" extrusionOk="0">
                  <a:moveTo>
                    <a:pt x="419" y="0"/>
                  </a:moveTo>
                  <a:cubicBezTo>
                    <a:pt x="368" y="0"/>
                    <a:pt x="319" y="32"/>
                    <a:pt x="286" y="81"/>
                  </a:cubicBezTo>
                  <a:lnTo>
                    <a:pt x="48" y="498"/>
                  </a:lnTo>
                  <a:cubicBezTo>
                    <a:pt x="0" y="569"/>
                    <a:pt x="36" y="665"/>
                    <a:pt x="108" y="700"/>
                  </a:cubicBezTo>
                  <a:cubicBezTo>
                    <a:pt x="131" y="712"/>
                    <a:pt x="155" y="712"/>
                    <a:pt x="179" y="712"/>
                  </a:cubicBezTo>
                  <a:cubicBezTo>
                    <a:pt x="239" y="712"/>
                    <a:pt x="286" y="689"/>
                    <a:pt x="310" y="641"/>
                  </a:cubicBezTo>
                  <a:lnTo>
                    <a:pt x="548" y="224"/>
                  </a:lnTo>
                  <a:cubicBezTo>
                    <a:pt x="584" y="153"/>
                    <a:pt x="572" y="69"/>
                    <a:pt x="489" y="22"/>
                  </a:cubicBezTo>
                  <a:cubicBezTo>
                    <a:pt x="466" y="7"/>
                    <a:pt x="443" y="0"/>
                    <a:pt x="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Google Shape;12914;p88">
              <a:extLst>
                <a:ext uri="{FF2B5EF4-FFF2-40B4-BE49-F238E27FC236}">
                  <a16:creationId xmlns:a16="http://schemas.microsoft.com/office/drawing/2014/main" xmlns="" id="{6344DEEE-74B1-4CC0-85AD-8EF8A1F0E3C0}"/>
                </a:ext>
              </a:extLst>
            </p:cNvPr>
            <p:cNvSpPr/>
            <p:nvPr/>
          </p:nvSpPr>
          <p:spPr>
            <a:xfrm>
              <a:off x="7132449" y="2951477"/>
              <a:ext cx="18971" cy="23077"/>
            </a:xfrm>
            <a:custGeom>
              <a:avLst/>
              <a:gdLst/>
              <a:ahLst/>
              <a:cxnLst/>
              <a:rect l="l" t="t" r="r" b="b"/>
              <a:pathLst>
                <a:path w="596" h="725" extrusionOk="0">
                  <a:moveTo>
                    <a:pt x="177" y="0"/>
                  </a:moveTo>
                  <a:cubicBezTo>
                    <a:pt x="154" y="0"/>
                    <a:pt x="130" y="7"/>
                    <a:pt x="108" y="22"/>
                  </a:cubicBezTo>
                  <a:cubicBezTo>
                    <a:pt x="24" y="69"/>
                    <a:pt x="1" y="153"/>
                    <a:pt x="48" y="236"/>
                  </a:cubicBezTo>
                  <a:lnTo>
                    <a:pt x="274" y="653"/>
                  </a:lnTo>
                  <a:cubicBezTo>
                    <a:pt x="310" y="689"/>
                    <a:pt x="358" y="724"/>
                    <a:pt x="417" y="724"/>
                  </a:cubicBezTo>
                  <a:cubicBezTo>
                    <a:pt x="441" y="724"/>
                    <a:pt x="477" y="724"/>
                    <a:pt x="489" y="712"/>
                  </a:cubicBezTo>
                  <a:cubicBezTo>
                    <a:pt x="584" y="665"/>
                    <a:pt x="596" y="570"/>
                    <a:pt x="548" y="498"/>
                  </a:cubicBezTo>
                  <a:lnTo>
                    <a:pt x="310" y="81"/>
                  </a:lnTo>
                  <a:cubicBezTo>
                    <a:pt x="277" y="32"/>
                    <a:pt x="228" y="0"/>
                    <a:pt x="1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Google Shape;12915;p88">
              <a:extLst>
                <a:ext uri="{FF2B5EF4-FFF2-40B4-BE49-F238E27FC236}">
                  <a16:creationId xmlns:a16="http://schemas.microsoft.com/office/drawing/2014/main" xmlns="" id="{81537061-15E4-4FB3-AF20-0DA5D962C82E}"/>
                </a:ext>
              </a:extLst>
            </p:cNvPr>
            <p:cNvSpPr/>
            <p:nvPr/>
          </p:nvSpPr>
          <p:spPr>
            <a:xfrm>
              <a:off x="7249552" y="3153852"/>
              <a:ext cx="18971" cy="22695"/>
            </a:xfrm>
            <a:custGeom>
              <a:avLst/>
              <a:gdLst/>
              <a:ahLst/>
              <a:cxnLst/>
              <a:rect l="l" t="t" r="r" b="b"/>
              <a:pathLst>
                <a:path w="596" h="713" extrusionOk="0">
                  <a:moveTo>
                    <a:pt x="173" y="0"/>
                  </a:moveTo>
                  <a:cubicBezTo>
                    <a:pt x="148" y="0"/>
                    <a:pt x="122" y="7"/>
                    <a:pt x="96" y="22"/>
                  </a:cubicBezTo>
                  <a:cubicBezTo>
                    <a:pt x="24" y="69"/>
                    <a:pt x="1" y="153"/>
                    <a:pt x="36" y="224"/>
                  </a:cubicBezTo>
                  <a:lnTo>
                    <a:pt x="274" y="641"/>
                  </a:lnTo>
                  <a:cubicBezTo>
                    <a:pt x="310" y="689"/>
                    <a:pt x="358" y="712"/>
                    <a:pt x="417" y="712"/>
                  </a:cubicBezTo>
                  <a:cubicBezTo>
                    <a:pt x="441" y="712"/>
                    <a:pt x="477" y="712"/>
                    <a:pt x="489" y="700"/>
                  </a:cubicBezTo>
                  <a:cubicBezTo>
                    <a:pt x="560" y="665"/>
                    <a:pt x="596" y="569"/>
                    <a:pt x="548" y="498"/>
                  </a:cubicBezTo>
                  <a:lnTo>
                    <a:pt x="310" y="81"/>
                  </a:lnTo>
                  <a:cubicBezTo>
                    <a:pt x="277" y="32"/>
                    <a:pt x="228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Google Shape;12916;p88">
              <a:extLst>
                <a:ext uri="{FF2B5EF4-FFF2-40B4-BE49-F238E27FC236}">
                  <a16:creationId xmlns:a16="http://schemas.microsoft.com/office/drawing/2014/main" xmlns="" id="{1EE3319D-4274-4D86-8006-16F0732FDCD1}"/>
                </a:ext>
              </a:extLst>
            </p:cNvPr>
            <p:cNvSpPr/>
            <p:nvPr/>
          </p:nvSpPr>
          <p:spPr>
            <a:xfrm>
              <a:off x="7289721" y="3113969"/>
              <a:ext cx="24286" cy="17093"/>
            </a:xfrm>
            <a:custGeom>
              <a:avLst/>
              <a:gdLst/>
              <a:ahLst/>
              <a:cxnLst/>
              <a:rect l="l" t="t" r="r" b="b"/>
              <a:pathLst>
                <a:path w="763" h="537" extrusionOk="0">
                  <a:moveTo>
                    <a:pt x="172" y="0"/>
                  </a:moveTo>
                  <a:cubicBezTo>
                    <a:pt x="121" y="0"/>
                    <a:pt x="72" y="29"/>
                    <a:pt x="48" y="84"/>
                  </a:cubicBezTo>
                  <a:cubicBezTo>
                    <a:pt x="1" y="156"/>
                    <a:pt x="24" y="239"/>
                    <a:pt x="108" y="287"/>
                  </a:cubicBezTo>
                  <a:lnTo>
                    <a:pt x="524" y="525"/>
                  </a:lnTo>
                  <a:cubicBezTo>
                    <a:pt x="548" y="537"/>
                    <a:pt x="560" y="537"/>
                    <a:pt x="596" y="537"/>
                  </a:cubicBezTo>
                  <a:cubicBezTo>
                    <a:pt x="655" y="537"/>
                    <a:pt x="703" y="513"/>
                    <a:pt x="727" y="465"/>
                  </a:cubicBezTo>
                  <a:cubicBezTo>
                    <a:pt x="763" y="394"/>
                    <a:pt x="739" y="310"/>
                    <a:pt x="667" y="263"/>
                  </a:cubicBezTo>
                  <a:lnTo>
                    <a:pt x="251" y="25"/>
                  </a:lnTo>
                  <a:cubicBezTo>
                    <a:pt x="226" y="8"/>
                    <a:pt x="199" y="0"/>
                    <a:pt x="1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" name="Google Shape;12917;p88">
              <a:extLst>
                <a:ext uri="{FF2B5EF4-FFF2-40B4-BE49-F238E27FC236}">
                  <a16:creationId xmlns:a16="http://schemas.microsoft.com/office/drawing/2014/main" xmlns="" id="{EAD9E262-C523-4C2D-AEDC-8981B70EAFC9}"/>
                </a:ext>
              </a:extLst>
            </p:cNvPr>
            <p:cNvSpPr/>
            <p:nvPr/>
          </p:nvSpPr>
          <p:spPr>
            <a:xfrm>
              <a:off x="7086964" y="2996931"/>
              <a:ext cx="24668" cy="17411"/>
            </a:xfrm>
            <a:custGeom>
              <a:avLst/>
              <a:gdLst/>
              <a:ahLst/>
              <a:cxnLst/>
              <a:rect l="l" t="t" r="r" b="b"/>
              <a:pathLst>
                <a:path w="775" h="547" extrusionOk="0">
                  <a:moveTo>
                    <a:pt x="179" y="1"/>
                  </a:moveTo>
                  <a:cubicBezTo>
                    <a:pt x="125" y="1"/>
                    <a:pt x="73" y="33"/>
                    <a:pt x="48" y="82"/>
                  </a:cubicBezTo>
                  <a:cubicBezTo>
                    <a:pt x="1" y="154"/>
                    <a:pt x="25" y="249"/>
                    <a:pt x="108" y="285"/>
                  </a:cubicBezTo>
                  <a:lnTo>
                    <a:pt x="525" y="535"/>
                  </a:lnTo>
                  <a:cubicBezTo>
                    <a:pt x="548" y="546"/>
                    <a:pt x="560" y="546"/>
                    <a:pt x="596" y="546"/>
                  </a:cubicBezTo>
                  <a:cubicBezTo>
                    <a:pt x="656" y="546"/>
                    <a:pt x="703" y="511"/>
                    <a:pt x="727" y="475"/>
                  </a:cubicBezTo>
                  <a:cubicBezTo>
                    <a:pt x="775" y="415"/>
                    <a:pt x="739" y="308"/>
                    <a:pt x="668" y="261"/>
                  </a:cubicBezTo>
                  <a:lnTo>
                    <a:pt x="251" y="23"/>
                  </a:lnTo>
                  <a:cubicBezTo>
                    <a:pt x="228" y="8"/>
                    <a:pt x="204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" name="Google Shape;12918;p88">
              <a:extLst>
                <a:ext uri="{FF2B5EF4-FFF2-40B4-BE49-F238E27FC236}">
                  <a16:creationId xmlns:a16="http://schemas.microsoft.com/office/drawing/2014/main" xmlns="" id="{AE267992-7E13-496B-A8DA-A54C8E520FA4}"/>
                </a:ext>
              </a:extLst>
            </p:cNvPr>
            <p:cNvSpPr/>
            <p:nvPr/>
          </p:nvSpPr>
          <p:spPr>
            <a:xfrm>
              <a:off x="7289339" y="2996931"/>
              <a:ext cx="24668" cy="17411"/>
            </a:xfrm>
            <a:custGeom>
              <a:avLst/>
              <a:gdLst/>
              <a:ahLst/>
              <a:cxnLst/>
              <a:rect l="l" t="t" r="r" b="b"/>
              <a:pathLst>
                <a:path w="775" h="547" extrusionOk="0">
                  <a:moveTo>
                    <a:pt x="590" y="1"/>
                  </a:moveTo>
                  <a:cubicBezTo>
                    <a:pt x="565" y="1"/>
                    <a:pt x="539" y="8"/>
                    <a:pt x="513" y="23"/>
                  </a:cubicBezTo>
                  <a:lnTo>
                    <a:pt x="96" y="261"/>
                  </a:lnTo>
                  <a:cubicBezTo>
                    <a:pt x="25" y="308"/>
                    <a:pt x="1" y="392"/>
                    <a:pt x="36" y="475"/>
                  </a:cubicBezTo>
                  <a:cubicBezTo>
                    <a:pt x="72" y="511"/>
                    <a:pt x="108" y="546"/>
                    <a:pt x="179" y="546"/>
                  </a:cubicBezTo>
                  <a:cubicBezTo>
                    <a:pt x="203" y="546"/>
                    <a:pt x="239" y="546"/>
                    <a:pt x="251" y="535"/>
                  </a:cubicBezTo>
                  <a:lnTo>
                    <a:pt x="667" y="285"/>
                  </a:lnTo>
                  <a:cubicBezTo>
                    <a:pt x="751" y="249"/>
                    <a:pt x="775" y="154"/>
                    <a:pt x="727" y="82"/>
                  </a:cubicBezTo>
                  <a:cubicBezTo>
                    <a:pt x="694" y="33"/>
                    <a:pt x="645" y="1"/>
                    <a:pt x="5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" name="Google Shape;12919;p88">
              <a:extLst>
                <a:ext uri="{FF2B5EF4-FFF2-40B4-BE49-F238E27FC236}">
                  <a16:creationId xmlns:a16="http://schemas.microsoft.com/office/drawing/2014/main" xmlns="" id="{C6BA0E89-11F9-453D-9887-6CB237157E6B}"/>
                </a:ext>
              </a:extLst>
            </p:cNvPr>
            <p:cNvSpPr/>
            <p:nvPr/>
          </p:nvSpPr>
          <p:spPr>
            <a:xfrm>
              <a:off x="7086964" y="3113587"/>
              <a:ext cx="24668" cy="17093"/>
            </a:xfrm>
            <a:custGeom>
              <a:avLst/>
              <a:gdLst/>
              <a:ahLst/>
              <a:cxnLst/>
              <a:rect l="l" t="t" r="r" b="b"/>
              <a:pathLst>
                <a:path w="775" h="537" extrusionOk="0">
                  <a:moveTo>
                    <a:pt x="597" y="0"/>
                  </a:moveTo>
                  <a:cubicBezTo>
                    <a:pt x="570" y="0"/>
                    <a:pt x="541" y="8"/>
                    <a:pt x="513" y="25"/>
                  </a:cubicBezTo>
                  <a:lnTo>
                    <a:pt x="108" y="263"/>
                  </a:lnTo>
                  <a:cubicBezTo>
                    <a:pt x="25" y="299"/>
                    <a:pt x="1" y="394"/>
                    <a:pt x="36" y="465"/>
                  </a:cubicBezTo>
                  <a:cubicBezTo>
                    <a:pt x="72" y="513"/>
                    <a:pt x="120" y="537"/>
                    <a:pt x="179" y="537"/>
                  </a:cubicBezTo>
                  <a:cubicBezTo>
                    <a:pt x="203" y="537"/>
                    <a:pt x="239" y="537"/>
                    <a:pt x="251" y="525"/>
                  </a:cubicBezTo>
                  <a:lnTo>
                    <a:pt x="668" y="287"/>
                  </a:lnTo>
                  <a:cubicBezTo>
                    <a:pt x="739" y="263"/>
                    <a:pt x="775" y="156"/>
                    <a:pt x="727" y="84"/>
                  </a:cubicBezTo>
                  <a:cubicBezTo>
                    <a:pt x="696" y="29"/>
                    <a:pt x="649" y="0"/>
                    <a:pt x="5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1028" name="Picture 4" descr="Impact icons - Iconfinder">
            <a:extLst>
              <a:ext uri="{FF2B5EF4-FFF2-40B4-BE49-F238E27FC236}">
                <a16:creationId xmlns:a16="http://schemas.microsoft.com/office/drawing/2014/main" xmlns="" id="{B357E5C1-117B-4E1A-B33E-1A9A6D4CF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296" y="2366780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3" grpId="0" build="p"/>
      <p:bldP spid="1914" grpId="0" build="p"/>
      <p:bldP spid="1915" grpId="0" build="p"/>
      <p:bldP spid="1916" grpId="0" build="p"/>
      <p:bldP spid="1918" grpId="0" build="p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1"/>
          <p:cNvSpPr txBox="1">
            <a:spLocks noGrp="1"/>
          </p:cNvSpPr>
          <p:nvPr>
            <p:ph type="title"/>
          </p:nvPr>
        </p:nvSpPr>
        <p:spPr>
          <a:xfrm>
            <a:off x="266325" y="555575"/>
            <a:ext cx="8695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19877"/>
              </a:buClr>
              <a:buSzPts val="3959"/>
              <a:buFont typeface="Calibri"/>
              <a:buNone/>
            </a:pPr>
            <a:r>
              <a:rPr lang="pt-BR" sz="3759" dirty="0"/>
              <a:t>R</a:t>
            </a:r>
            <a:r>
              <a:rPr lang="pt-BR" sz="3759" dirty="0" smtClean="0"/>
              <a:t>eposicionamento </a:t>
            </a:r>
            <a:r>
              <a:rPr lang="pt-BR" sz="3759" dirty="0"/>
              <a:t>estratégico</a:t>
            </a:r>
            <a:endParaRPr sz="4200" dirty="0"/>
          </a:p>
        </p:txBody>
      </p:sp>
      <p:sp>
        <p:nvSpPr>
          <p:cNvPr id="261" name="Google Shape;261;p31"/>
          <p:cNvSpPr txBox="1">
            <a:spLocks noGrp="1"/>
          </p:cNvSpPr>
          <p:nvPr>
            <p:ph type="body" idx="1"/>
          </p:nvPr>
        </p:nvSpPr>
        <p:spPr>
          <a:xfrm>
            <a:off x="181875" y="1698575"/>
            <a:ext cx="8766824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sz="2000" b="1" dirty="0">
                <a:solidFill>
                  <a:srgbClr val="019877"/>
                </a:solidFill>
                <a:latin typeface="Roboto"/>
                <a:ea typeface="Roboto"/>
                <a:cs typeface="Roboto"/>
                <a:sym typeface="Roboto"/>
              </a:rPr>
              <a:t>Missão</a:t>
            </a:r>
            <a:endParaRPr sz="2000" dirty="0">
              <a:solidFill>
                <a:srgbClr val="01987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1" indent="0" algn="just" rtl="0">
              <a:lnSpc>
                <a:spcPct val="15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lang="pt-BR" sz="1800" dirty="0">
                <a:latin typeface="Roboto"/>
                <a:ea typeface="Roboto"/>
                <a:cs typeface="Roboto"/>
                <a:sym typeface="Roboto"/>
              </a:rPr>
              <a:t>Apoiar o desenvolvimento de Negócios de Impacto social e/ou ambiental inovadores, cuja base tecnológica esteja integrada às áreas de atuação e competências de cada campus do CEFET-MG. </a:t>
            </a:r>
            <a:endParaRPr sz="1800" dirty="0">
              <a:latin typeface="Roboto"/>
              <a:ea typeface="Roboto"/>
              <a:cs typeface="Roboto"/>
              <a:sym typeface="Roboto"/>
            </a:endParaRPr>
          </a:p>
          <a:p>
            <a:pPr marL="457200" lvl="1" indent="0" algn="just" rtl="0">
              <a:lnSpc>
                <a:spcPct val="15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endParaRPr sz="18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sz="2000" b="1" dirty="0">
                <a:solidFill>
                  <a:srgbClr val="019877"/>
                </a:solidFill>
                <a:latin typeface="Roboto"/>
                <a:ea typeface="Roboto"/>
                <a:cs typeface="Roboto"/>
                <a:sym typeface="Roboto"/>
              </a:rPr>
              <a:t>Visão</a:t>
            </a:r>
            <a:endParaRPr sz="2000" dirty="0">
              <a:solidFill>
                <a:srgbClr val="01987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1" indent="0" algn="just" rtl="0">
              <a:lnSpc>
                <a:spcPct val="15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lang="pt-BR" sz="1800" dirty="0">
                <a:latin typeface="Roboto"/>
                <a:ea typeface="Roboto"/>
                <a:cs typeface="Roboto"/>
                <a:sym typeface="Roboto"/>
              </a:rPr>
              <a:t>Ser vista como uma incubadora de negócios de impacto social e/ou ambiental de base tecnológica ágil, interativa e integrada aos territórios e seus ecossistemas, sendo reconhecida por suas contribuições ao desenvolvimento econômico e social do Estado de Minas Gerais.</a:t>
            </a:r>
            <a:endParaRPr sz="1800" dirty="0">
              <a:latin typeface="Roboto"/>
              <a:ea typeface="Roboto"/>
              <a:cs typeface="Roboto"/>
              <a:sym typeface="Roboto"/>
            </a:endParaRPr>
          </a:p>
          <a:p>
            <a:pPr marL="457200" lvl="1" indent="0" algn="ctr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53433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2"/>
          <p:cNvSpPr txBox="1">
            <a:spLocks noGrp="1"/>
          </p:cNvSpPr>
          <p:nvPr>
            <p:ph type="title"/>
          </p:nvPr>
        </p:nvSpPr>
        <p:spPr>
          <a:xfrm>
            <a:off x="457200" y="1131825"/>
            <a:ext cx="8229600" cy="751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19877"/>
              </a:buClr>
              <a:buSzPts val="4400"/>
              <a:buFont typeface="Calibri"/>
              <a:buNone/>
            </a:pPr>
            <a:r>
              <a:rPr lang="pt-BR" sz="3800" dirty="0"/>
              <a:t>Negócios de impacto</a:t>
            </a:r>
            <a:endParaRPr sz="3800" dirty="0"/>
          </a:p>
        </p:txBody>
      </p:sp>
      <p:sp>
        <p:nvSpPr>
          <p:cNvPr id="267" name="Google Shape;267;p32"/>
          <p:cNvSpPr txBox="1"/>
          <p:nvPr/>
        </p:nvSpPr>
        <p:spPr>
          <a:xfrm>
            <a:off x="100200" y="2414838"/>
            <a:ext cx="8586600" cy="38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 smtClean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Negócios </a:t>
            </a:r>
            <a:r>
              <a:rPr lang="pt-BR" sz="1800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de Impacto são empreendimentos que têm a intenção clara de endereçar um problema social e/ou ambiental, por meio da sua atividade principal (seja seu produto, processo, serviço e/ou sua forma de operação). Atuam de acordo com a lógica de mercado, com um modelo de negócio que busca retornos financeiros, e se comprometem a medir o impacto que geram.</a:t>
            </a:r>
            <a:endParaRPr sz="1800" dirty="0">
              <a:solidFill>
                <a:schemeClr val="dk1"/>
              </a:solidFill>
            </a:endParaRPr>
          </a:p>
        </p:txBody>
      </p:sp>
      <p:pic>
        <p:nvPicPr>
          <p:cNvPr id="1028" name="Picture 4" descr="https://lh4.googleusercontent.com/bn8hinRCvMaMv4F7d5NmoDwBB4Ii329_RXeo1UdIZpJ2LKeA5PLaLuhtYnnBOCiDdHkoec9kMk3NeSjxX8eCE-xPzbwRCijC13BaGlcS9u3zBJuSynZyk_NaV_lqkcE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35" y="5066408"/>
            <a:ext cx="2800985" cy="80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5.googleusercontent.com/FUXeMFksiN7q1d4sYI0qnao4ZcCWkvjp8paYzKF-LxZvwr_mAGpAnfQIdwa6qtt1wkSaVtoWBMhlfDDglFZDdsW4b243v51529Uc2RgtvAFs8TwVbbz8THOzdwuS6Oq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255" y="4944004"/>
            <a:ext cx="2633345" cy="105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lh4.googleusercontent.com/syICQqo-_WvfuX9dJXbk5YBc7IXtCcMlIphiXjVZueNZpubzL-Ilp1QQHChpq8MeKcylcepYTSSUvTh-S5HX12Bgpyfr5VoyQ3DW4nZB5maKP2sy5sON-8oRSpXha58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775" y="4556273"/>
            <a:ext cx="106008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2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4"/>
          <p:cNvSpPr txBox="1"/>
          <p:nvPr/>
        </p:nvSpPr>
        <p:spPr>
          <a:xfrm>
            <a:off x="355200" y="891000"/>
            <a:ext cx="8331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>
                <a:solidFill>
                  <a:srgbClr val="019877"/>
                </a:solidFill>
                <a:latin typeface="Calibri"/>
                <a:ea typeface="Calibri"/>
                <a:cs typeface="Calibri"/>
                <a:sym typeface="Calibri"/>
              </a:rPr>
              <a:t>Nascente </a:t>
            </a:r>
            <a:r>
              <a:rPr lang="pt-BR" sz="3200" b="1" dirty="0" smtClean="0">
                <a:solidFill>
                  <a:srgbClr val="019877"/>
                </a:solidFill>
                <a:latin typeface="Calibri"/>
                <a:ea typeface="Calibri"/>
                <a:cs typeface="Calibri"/>
                <a:sym typeface="Calibri"/>
              </a:rPr>
              <a:t> Incubadora de Negócios de Impacto de Base Tecnológica - </a:t>
            </a:r>
            <a:r>
              <a:rPr lang="pt-BR" sz="3200" b="1" dirty="0">
                <a:solidFill>
                  <a:srgbClr val="019877"/>
                </a:solidFill>
                <a:latin typeface="Calibri"/>
                <a:ea typeface="Calibri"/>
                <a:cs typeface="Calibri"/>
                <a:sym typeface="Calibri"/>
              </a:rPr>
              <a:t>Núcleo </a:t>
            </a:r>
            <a:r>
              <a:rPr lang="pt-BR" sz="3200" b="1" dirty="0" smtClean="0">
                <a:solidFill>
                  <a:srgbClr val="019877"/>
                </a:solidFill>
                <a:latin typeface="Calibri"/>
                <a:ea typeface="Calibri"/>
                <a:cs typeface="Calibri"/>
                <a:sym typeface="Calibri"/>
              </a:rPr>
              <a:t>Incubador </a:t>
            </a:r>
            <a:r>
              <a:rPr lang="pt-BR" sz="3200" b="1" dirty="0">
                <a:solidFill>
                  <a:srgbClr val="019877"/>
                </a:solidFill>
                <a:latin typeface="Calibri"/>
                <a:ea typeface="Calibri"/>
                <a:cs typeface="Calibri"/>
                <a:sym typeface="Calibri"/>
              </a:rPr>
              <a:t>Curvelo </a:t>
            </a:r>
            <a:endParaRPr sz="3200" b="1" dirty="0">
              <a:solidFill>
                <a:srgbClr val="01987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089" y="2417098"/>
            <a:ext cx="5424711" cy="2929344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55200" y="2330298"/>
            <a:ext cx="33891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>
                <a:latin typeface="Roboto" panose="020B0604020202020204" charset="0"/>
                <a:ea typeface="Roboto" panose="020B0604020202020204" charset="0"/>
              </a:rPr>
              <a:t>Áreas de Atuação: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Roboto" panose="020B0604020202020204" charset="0"/>
                <a:ea typeface="Roboto" panose="020B0604020202020204" charset="0"/>
              </a:rPr>
              <a:t>Ambiental e Sanitária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Roboto" panose="020B0604020202020204" charset="0"/>
                <a:ea typeface="Roboto" panose="020B0604020202020204" charset="0"/>
              </a:rPr>
              <a:t>Civil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Roboto" panose="020B0604020202020204" charset="0"/>
                <a:ea typeface="Roboto" panose="020B0604020202020204" charset="0"/>
              </a:rPr>
              <a:t>Edificações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Roboto" panose="020B0604020202020204" charset="0"/>
                <a:ea typeface="Roboto" panose="020B0604020202020204" charset="0"/>
              </a:rPr>
              <a:t>Elétrica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Roboto" panose="020B0604020202020204" charset="0"/>
                <a:ea typeface="Roboto" panose="020B0604020202020204" charset="0"/>
              </a:rPr>
              <a:t>Áreas Afins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5"/>
          <p:cNvSpPr txBox="1"/>
          <p:nvPr/>
        </p:nvSpPr>
        <p:spPr>
          <a:xfrm>
            <a:off x="237450" y="1086172"/>
            <a:ext cx="8669100" cy="867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solidFill>
                  <a:srgbClr val="019877"/>
                </a:solidFill>
                <a:latin typeface="Calibri"/>
                <a:ea typeface="Calibri"/>
                <a:cs typeface="Calibri"/>
                <a:sym typeface="Calibri"/>
              </a:rPr>
              <a:t>Equipe campus Curvelo</a:t>
            </a:r>
            <a:endParaRPr sz="3600" b="1" dirty="0">
              <a:solidFill>
                <a:srgbClr val="01987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402;p42"/>
          <p:cNvSpPr/>
          <p:nvPr/>
        </p:nvSpPr>
        <p:spPr>
          <a:xfrm>
            <a:off x="1297794" y="2258255"/>
            <a:ext cx="1800000" cy="1800000"/>
          </a:xfrm>
          <a:prstGeom prst="ellipse">
            <a:avLst/>
          </a:prstGeom>
          <a:solidFill>
            <a:srgbClr val="FF671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15" name="Google Shape;408;p42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476" y="2258255"/>
            <a:ext cx="1888636" cy="18099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Google Shape;401;p42"/>
          <p:cNvSpPr/>
          <p:nvPr/>
        </p:nvSpPr>
        <p:spPr>
          <a:xfrm>
            <a:off x="5631130" y="2183720"/>
            <a:ext cx="1800000" cy="1800000"/>
          </a:xfrm>
          <a:prstGeom prst="ellipse">
            <a:avLst/>
          </a:prstGeom>
          <a:solidFill>
            <a:srgbClr val="009977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Retângulo 12"/>
          <p:cNvSpPr/>
          <p:nvPr/>
        </p:nvSpPr>
        <p:spPr>
          <a:xfrm>
            <a:off x="207240" y="4195496"/>
            <a:ext cx="4116406" cy="1025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pt-BR" dirty="0">
                <a:latin typeface="Roboto" panose="020B0604020202020204" charset="0"/>
                <a:ea typeface="Roboto" panose="020B0604020202020204" charset="0"/>
              </a:rPr>
              <a:t/>
            </a:r>
            <a:br>
              <a:rPr lang="pt-BR" dirty="0">
                <a:latin typeface="Roboto" panose="020B0604020202020204" charset="0"/>
                <a:ea typeface="Roboto" panose="020B0604020202020204" charset="0"/>
              </a:rPr>
            </a:br>
            <a:r>
              <a:rPr lang="pt-BR" dirty="0" smtClean="0">
                <a:latin typeface="Roboto" panose="020B0604020202020204" charset="0"/>
                <a:ea typeface="Roboto" panose="020B0604020202020204" charset="0"/>
              </a:rPr>
              <a:t>Marcos de Paulo Ramos</a:t>
            </a:r>
          </a:p>
          <a:p>
            <a:pPr lvl="0" algn="ctr">
              <a:lnSpc>
                <a:spcPct val="150000"/>
              </a:lnSpc>
            </a:pPr>
            <a:r>
              <a:rPr lang="pt-BR" dirty="0" smtClean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pt-BR" dirty="0">
                <a:latin typeface="Roboto" panose="020B0604020202020204" charset="0"/>
                <a:ea typeface="Roboto" panose="020B0604020202020204" charset="0"/>
              </a:rPr>
              <a:t>Coordenador do Núcleo Incubador </a:t>
            </a:r>
            <a:r>
              <a:rPr lang="pt-BR" dirty="0" smtClean="0">
                <a:latin typeface="Roboto" panose="020B0604020202020204" charset="0"/>
                <a:ea typeface="Roboto" panose="020B0604020202020204" charset="0"/>
              </a:rPr>
              <a:t>de </a:t>
            </a:r>
            <a:r>
              <a:rPr lang="pt-BR" dirty="0">
                <a:latin typeface="Roboto" panose="020B0604020202020204" charset="0"/>
                <a:ea typeface="Roboto" panose="020B0604020202020204" charset="0"/>
              </a:rPr>
              <a:t>Curvelo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4727927" y="4439335"/>
            <a:ext cx="400264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pt-BR" dirty="0">
                <a:latin typeface="Roboto" panose="020B0604020202020204" charset="0"/>
                <a:ea typeface="Roboto" panose="020B0604020202020204" charset="0"/>
              </a:rPr>
              <a:t>Carolina Vieira de Andrade</a:t>
            </a:r>
          </a:p>
          <a:p>
            <a:pPr lvl="0" algn="ctr">
              <a:lnSpc>
                <a:spcPct val="150000"/>
              </a:lnSpc>
            </a:pPr>
            <a:r>
              <a:rPr lang="pt-BR" dirty="0">
                <a:latin typeface="Roboto" panose="020B0604020202020204" charset="0"/>
                <a:ea typeface="Roboto" panose="020B0604020202020204" charset="0"/>
              </a:rPr>
              <a:t>Assessora Operacional do Núcleo Incubador de Curvelo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464" y="2099198"/>
            <a:ext cx="1856616" cy="19690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5"/>
          <p:cNvSpPr txBox="1"/>
          <p:nvPr/>
        </p:nvSpPr>
        <p:spPr>
          <a:xfrm>
            <a:off x="237450" y="1086172"/>
            <a:ext cx="8669100" cy="867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solidFill>
                  <a:srgbClr val="019877"/>
                </a:solidFill>
                <a:latin typeface="Calibri"/>
                <a:ea typeface="Calibri"/>
                <a:cs typeface="Calibri"/>
                <a:sym typeface="Calibri"/>
              </a:rPr>
              <a:t>Equipe campus Curvelo</a:t>
            </a:r>
            <a:endParaRPr sz="3600" b="1" dirty="0">
              <a:solidFill>
                <a:srgbClr val="01987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402;p42"/>
          <p:cNvSpPr/>
          <p:nvPr/>
        </p:nvSpPr>
        <p:spPr>
          <a:xfrm>
            <a:off x="1297794" y="2258255"/>
            <a:ext cx="1800000" cy="1800000"/>
          </a:xfrm>
          <a:prstGeom prst="ellipse">
            <a:avLst/>
          </a:prstGeom>
          <a:solidFill>
            <a:srgbClr val="FF671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" name="Google Shape;401;p42"/>
          <p:cNvSpPr/>
          <p:nvPr/>
        </p:nvSpPr>
        <p:spPr>
          <a:xfrm>
            <a:off x="5631130" y="2183720"/>
            <a:ext cx="1800000" cy="1800000"/>
          </a:xfrm>
          <a:prstGeom prst="ellipse">
            <a:avLst/>
          </a:prstGeom>
          <a:solidFill>
            <a:srgbClr val="009977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" name="Google Shape;409;p42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359" y="2170154"/>
            <a:ext cx="1927542" cy="18271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tângulo 12"/>
          <p:cNvSpPr/>
          <p:nvPr/>
        </p:nvSpPr>
        <p:spPr>
          <a:xfrm>
            <a:off x="207240" y="4195496"/>
            <a:ext cx="41164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pt-BR" dirty="0">
                <a:latin typeface="Roboto" panose="020B0604020202020204" charset="0"/>
                <a:ea typeface="Roboto" panose="020B0604020202020204" charset="0"/>
              </a:rPr>
              <a:t/>
            </a:r>
            <a:br>
              <a:rPr lang="pt-BR" dirty="0">
                <a:latin typeface="Roboto" panose="020B0604020202020204" charset="0"/>
                <a:ea typeface="Roboto" panose="020B0604020202020204" charset="0"/>
              </a:rPr>
            </a:br>
            <a:r>
              <a:rPr lang="pt-BR" dirty="0" smtClean="0">
                <a:latin typeface="Roboto" panose="020B0604020202020204" charset="0"/>
                <a:ea typeface="Roboto" panose="020B0604020202020204" charset="0"/>
              </a:rPr>
              <a:t>Maria das Graças da Silva Costa Coelho</a:t>
            </a:r>
          </a:p>
          <a:p>
            <a:pPr lvl="0" algn="ctr">
              <a:lnSpc>
                <a:spcPct val="150000"/>
              </a:lnSpc>
            </a:pPr>
            <a:r>
              <a:rPr lang="pt-BR" dirty="0">
                <a:latin typeface="Roboto" panose="020B0604020202020204" charset="0"/>
                <a:ea typeface="Roboto" panose="020B0604020202020204" charset="0"/>
              </a:rPr>
              <a:t>Assessora para Desenvolvimento de Negócios do Núcleo Incubador de Curvelo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4727927" y="4439335"/>
            <a:ext cx="400264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pt-BR" dirty="0" smtClean="0">
                <a:latin typeface="Roboto" panose="020B0604020202020204" charset="0"/>
                <a:ea typeface="Roboto" panose="020B0604020202020204" charset="0"/>
              </a:rPr>
              <a:t>Jonas </a:t>
            </a:r>
            <a:r>
              <a:rPr lang="pt-BR" dirty="0" smtClean="0">
                <a:latin typeface="Roboto" panose="020B0604020202020204" charset="0"/>
                <a:ea typeface="Roboto" panose="020B0604020202020204" charset="0"/>
              </a:rPr>
              <a:t>Roberto dos Santos Paixão</a:t>
            </a:r>
            <a:endParaRPr lang="pt-BR" dirty="0" smtClean="0">
              <a:latin typeface="Roboto" panose="020B0604020202020204" charset="0"/>
              <a:ea typeface="Roboto" panose="020B0604020202020204" charset="0"/>
            </a:endParaRPr>
          </a:p>
          <a:p>
            <a:pPr lvl="0" algn="ctr">
              <a:lnSpc>
                <a:spcPct val="150000"/>
              </a:lnSpc>
            </a:pPr>
            <a:r>
              <a:rPr lang="pt-BR" dirty="0" smtClean="0">
                <a:latin typeface="Roboto" panose="020B0604020202020204" charset="0"/>
                <a:ea typeface="Roboto" panose="020B0604020202020204" charset="0"/>
              </a:rPr>
              <a:t>Assessor </a:t>
            </a:r>
            <a:r>
              <a:rPr lang="pt-BR" dirty="0">
                <a:latin typeface="Roboto" panose="020B0604020202020204" charset="0"/>
                <a:ea typeface="Roboto" panose="020B0604020202020204" charset="0"/>
              </a:rPr>
              <a:t>para </a:t>
            </a:r>
            <a:r>
              <a:rPr lang="pt-BR" dirty="0" smtClean="0">
                <a:latin typeface="Roboto" panose="020B0604020202020204" charset="0"/>
                <a:ea typeface="Roboto" panose="020B0604020202020204" charset="0"/>
              </a:rPr>
              <a:t>Desenvolvimento </a:t>
            </a:r>
            <a:r>
              <a:rPr lang="pt-BR" dirty="0">
                <a:latin typeface="Roboto" panose="020B0604020202020204" charset="0"/>
                <a:ea typeface="Roboto" panose="020B0604020202020204" charset="0"/>
              </a:rPr>
              <a:t>de Negócios </a:t>
            </a:r>
            <a:r>
              <a:rPr lang="pt-BR" dirty="0" smtClean="0">
                <a:latin typeface="Roboto" panose="020B0604020202020204" charset="0"/>
                <a:ea typeface="Roboto" panose="020B0604020202020204" charset="0"/>
              </a:rPr>
              <a:t>do Núcleo Incubador de Curvelo</a:t>
            </a:r>
            <a:endParaRPr lang="pt-BR" dirty="0">
              <a:latin typeface="Roboto" panose="020B0604020202020204" charset="0"/>
              <a:ea typeface="Roboto" panose="020B060402020202020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771" y="2234814"/>
            <a:ext cx="1912045" cy="18468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334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246</Words>
  <Application>Microsoft Office PowerPoint</Application>
  <PresentationFormat>Apresentação na tela (4:3)</PresentationFormat>
  <Paragraphs>54</Paragraphs>
  <Slides>11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11</vt:i4>
      </vt:variant>
    </vt:vector>
  </HeadingPairs>
  <TitlesOfParts>
    <vt:vector size="17" baseType="lpstr">
      <vt:lpstr>Calibri</vt:lpstr>
      <vt:lpstr>Arial</vt:lpstr>
      <vt:lpstr>Roboto</vt:lpstr>
      <vt:lpstr>Montserrat</vt:lpstr>
      <vt:lpstr>Tema do Office</vt:lpstr>
      <vt:lpstr>Tema do Office</vt:lpstr>
      <vt:lpstr>Apresentação do PowerPoint</vt:lpstr>
      <vt:lpstr>Rede de Núcleos Incubadores da Nascente nos campi do CEFET-MG</vt:lpstr>
      <vt:lpstr>Vinculação à estrutura  organizacional do CEFET-MG</vt:lpstr>
      <vt:lpstr>Novo posicionamento</vt:lpstr>
      <vt:lpstr>Reposicionamento estratégico</vt:lpstr>
      <vt:lpstr>Negócios de impacto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Northon</dc:creator>
  <cp:lastModifiedBy>Jonas</cp:lastModifiedBy>
  <cp:revision>45</cp:revision>
  <dcterms:modified xsi:type="dcterms:W3CDTF">2021-09-21T16:34:20Z</dcterms:modified>
</cp:coreProperties>
</file>